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7" r:id="rId5"/>
    <p:sldId id="2147309399" r:id="rId6"/>
    <p:sldId id="2147309398" r:id="rId7"/>
    <p:sldId id="2147309397" r:id="rId8"/>
    <p:sldId id="2147309385" r:id="rId9"/>
    <p:sldId id="260" r:id="rId10"/>
    <p:sldId id="2145706201" r:id="rId11"/>
    <p:sldId id="279" r:id="rId12"/>
    <p:sldId id="280" r:id="rId13"/>
    <p:sldId id="263" r:id="rId14"/>
    <p:sldId id="214570619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 userDrawn="1">
          <p15:clr>
            <a:srgbClr val="A4A3A4"/>
          </p15:clr>
        </p15:guide>
        <p15:guide id="2" pos="3984" userDrawn="1">
          <p15:clr>
            <a:srgbClr val="A4A3A4"/>
          </p15:clr>
        </p15:guide>
        <p15:guide id="3" pos="33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4C9FBE-8CCD-83DA-6BBC-5249B82D26D4}" name="Roberts, Ben (NIH/OD) [E]" initials="RB([" userId="S::robertsbs@nih.gov::c48dde0e-754e-4c9a-b2bc-009558c698f1" providerId="AD"/>
  <p188:author id="{DA85E2CF-5166-3D8F-656E-40504311FE2A}" name="Steele, Lisa (NIH/CSR) [E]" initials="S[" userId="S::steeleln@nih.gov::f6c283de-a5a7-4cef-b326-4fb1e3dff60d" providerId="AD"/>
  <p188:author id="{28AA0BF4-C1A5-B5D4-C80F-C31D4B8B52D5}" name="Columbus, Megan (NIH/OD) [E]" initials="CM([" userId="S::columbum@nih.gov::a814b567-0fe2-4d52-b753-aca9f82d886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7F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511" autoAdjust="0"/>
  </p:normalViewPr>
  <p:slideViewPr>
    <p:cSldViewPr snapToGrid="0">
      <p:cViewPr varScale="1">
        <p:scale>
          <a:sx n="51" d="100"/>
          <a:sy n="51" d="100"/>
        </p:scale>
        <p:origin x="1232" y="36"/>
      </p:cViewPr>
      <p:guideLst>
        <p:guide orient="horz" pos="432"/>
        <p:guide pos="3984"/>
        <p:guide pos="3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D31076-E1A1-426D-A34E-A14B307ABAD2}" type="doc">
      <dgm:prSet loTypeId="urn:microsoft.com/office/officeart/2005/8/layout/chevron1" loCatId="process" qsTypeId="urn:microsoft.com/office/officeart/2005/8/quickstyle/simple1" qsCatId="simple" csTypeId="urn:microsoft.com/office/officeart/2005/8/colors/accent1_2" csCatId="accent1" phldr="1"/>
      <dgm:spPr/>
    </dgm:pt>
    <dgm:pt modelId="{EF09A3CC-20B9-4133-B863-14415B41776F}">
      <dgm:prSet phldrT="[Text]"/>
      <dgm:spPr>
        <a:solidFill>
          <a:schemeClr val="accent2"/>
        </a:solidFill>
      </dgm:spPr>
      <dgm:t>
        <a:bodyPr/>
        <a:lstStyle/>
        <a:p>
          <a:r>
            <a:rPr lang="en-US" b="1" i="0" dirty="0">
              <a:solidFill>
                <a:schemeClr val="bg1"/>
              </a:solidFill>
              <a:effectLst/>
              <a:latin typeface="Arial" panose="020B0604020202020204" pitchFamily="34" charset="0"/>
              <a:cs typeface="Arial" panose="020B0604020202020204" pitchFamily="34" charset="0"/>
            </a:rPr>
            <a:t>Reviewers Assigned</a:t>
          </a:r>
          <a:r>
            <a:rPr lang="en-US" b="0" i="0" dirty="0">
              <a:solidFill>
                <a:schemeClr val="bg1"/>
              </a:solidFill>
              <a:effectLst/>
              <a:latin typeface="Arial" panose="020B0604020202020204" pitchFamily="34" charset="0"/>
              <a:cs typeface="Arial" panose="020B0604020202020204" pitchFamily="34" charset="0"/>
            </a:rPr>
            <a:t>. The scientific review officer assigns at least three reviewers to assess each application.</a:t>
          </a:r>
          <a:endParaRPr lang="en-US" dirty="0">
            <a:solidFill>
              <a:schemeClr val="bg1"/>
            </a:solidFill>
          </a:endParaRPr>
        </a:p>
      </dgm:t>
    </dgm:pt>
    <dgm:pt modelId="{607621AC-0DC4-419B-BB9E-82785533C8DE}" type="parTrans" cxnId="{C22D8DDD-3385-45BE-A206-7787EEC75071}">
      <dgm:prSet/>
      <dgm:spPr/>
      <dgm:t>
        <a:bodyPr/>
        <a:lstStyle/>
        <a:p>
          <a:endParaRPr lang="en-US"/>
        </a:p>
      </dgm:t>
    </dgm:pt>
    <dgm:pt modelId="{F9128DB2-35D3-419C-BFA1-7181AE2E0603}" type="sibTrans" cxnId="{C22D8DDD-3385-45BE-A206-7787EEC75071}">
      <dgm:prSet/>
      <dgm:spPr/>
      <dgm:t>
        <a:bodyPr/>
        <a:lstStyle/>
        <a:p>
          <a:endParaRPr lang="en-US"/>
        </a:p>
      </dgm:t>
    </dgm:pt>
    <dgm:pt modelId="{FE3C5E51-DF1A-45D9-A6DD-D0C32F1880BF}">
      <dgm:prSet phldrT="[Text]"/>
      <dgm:spPr>
        <a:solidFill>
          <a:schemeClr val="accent2"/>
        </a:solidFill>
      </dgm:spPr>
      <dgm:t>
        <a:bodyPr/>
        <a:lstStyle/>
        <a:p>
          <a:r>
            <a:rPr lang="en-US" b="1" i="0" dirty="0">
              <a:solidFill>
                <a:schemeClr val="bg1"/>
              </a:solidFill>
              <a:effectLst/>
              <a:latin typeface="Arial" panose="020B0604020202020204" pitchFamily="34" charset="0"/>
              <a:cs typeface="Arial" panose="020B0604020202020204" pitchFamily="34" charset="0"/>
            </a:rPr>
            <a:t>Apps Scored</a:t>
          </a:r>
          <a:r>
            <a:rPr lang="en-US" b="0" i="0" dirty="0">
              <a:solidFill>
                <a:schemeClr val="bg1"/>
              </a:solidFill>
              <a:effectLst/>
              <a:latin typeface="Arial" panose="020B0604020202020204" pitchFamily="34" charset="0"/>
              <a:cs typeface="Arial" panose="020B0604020202020204" pitchFamily="34" charset="0"/>
            </a:rPr>
            <a:t>. Assigned reviewers score to each review criterion and write critique highlighting strengths and weaknesses.</a:t>
          </a:r>
          <a:endParaRPr lang="en-US" dirty="0">
            <a:solidFill>
              <a:schemeClr val="bg1"/>
            </a:solidFill>
          </a:endParaRPr>
        </a:p>
      </dgm:t>
    </dgm:pt>
    <dgm:pt modelId="{3F65ECF4-A5BA-4191-A71F-FDD4EFA2A18C}" type="parTrans" cxnId="{166EC225-402A-4CB3-90B7-0693ADB97E4D}">
      <dgm:prSet/>
      <dgm:spPr/>
      <dgm:t>
        <a:bodyPr/>
        <a:lstStyle/>
        <a:p>
          <a:endParaRPr lang="en-US"/>
        </a:p>
      </dgm:t>
    </dgm:pt>
    <dgm:pt modelId="{2E471E97-DEC8-4560-BBE6-F3C22692003D}" type="sibTrans" cxnId="{166EC225-402A-4CB3-90B7-0693ADB97E4D}">
      <dgm:prSet/>
      <dgm:spPr/>
      <dgm:t>
        <a:bodyPr/>
        <a:lstStyle/>
        <a:p>
          <a:endParaRPr lang="en-US"/>
        </a:p>
      </dgm:t>
    </dgm:pt>
    <dgm:pt modelId="{875049DF-8759-42DB-9993-DA33058016DF}">
      <dgm:prSet phldrT="[Text]"/>
      <dgm:spPr>
        <a:solidFill>
          <a:schemeClr val="accent2">
            <a:lumMod val="50000"/>
          </a:schemeClr>
        </a:solidFill>
      </dgm:spPr>
      <dgm:t>
        <a:bodyPr/>
        <a:lstStyle/>
        <a:p>
          <a:r>
            <a:rPr lang="en-US" b="1" dirty="0"/>
            <a:t>Triage</a:t>
          </a:r>
          <a:r>
            <a:rPr lang="en-US" dirty="0"/>
            <a:t>. </a:t>
          </a:r>
          <a:r>
            <a:rPr lang="en-US" b="0" i="0" dirty="0"/>
            <a:t>Applications judged by the SRG to be less competitive (typically rank in the bottom half) are not discussed at the meeting.</a:t>
          </a:r>
          <a:endParaRPr lang="en-US" dirty="0"/>
        </a:p>
      </dgm:t>
    </dgm:pt>
    <dgm:pt modelId="{F158E42D-123F-4ED0-850A-70D14BA330AD}" type="parTrans" cxnId="{BF6C765B-6F60-4590-AFC9-B5C74E5AA9E3}">
      <dgm:prSet/>
      <dgm:spPr/>
      <dgm:t>
        <a:bodyPr/>
        <a:lstStyle/>
        <a:p>
          <a:endParaRPr lang="en-US"/>
        </a:p>
      </dgm:t>
    </dgm:pt>
    <dgm:pt modelId="{3E562F8D-C829-471F-A967-D21D6900E7D6}" type="sibTrans" cxnId="{BF6C765B-6F60-4590-AFC9-B5C74E5AA9E3}">
      <dgm:prSet/>
      <dgm:spPr/>
      <dgm:t>
        <a:bodyPr/>
        <a:lstStyle/>
        <a:p>
          <a:endParaRPr lang="en-US"/>
        </a:p>
      </dgm:t>
    </dgm:pt>
    <dgm:pt modelId="{F0FE52D9-80E6-40B3-B79B-420828202C1B}">
      <dgm:prSet phldrT="[Text]"/>
      <dgm:spPr>
        <a:solidFill>
          <a:schemeClr val="accent2">
            <a:lumMod val="50000"/>
          </a:schemeClr>
        </a:solidFill>
      </dgm:spPr>
      <dgm:t>
        <a:bodyPr/>
        <a:lstStyle/>
        <a:p>
          <a:r>
            <a:rPr lang="en-US" b="1" i="0" dirty="0"/>
            <a:t>Discussion. </a:t>
          </a:r>
          <a:r>
            <a:rPr lang="en-US" b="0" i="0" dirty="0"/>
            <a:t>Applications are discussed by the full SRG.</a:t>
          </a:r>
          <a:endParaRPr lang="en-US" dirty="0"/>
        </a:p>
      </dgm:t>
    </dgm:pt>
    <dgm:pt modelId="{180CE332-8830-4919-99A6-BE12C4E4376F}" type="parTrans" cxnId="{F22D4AC4-400F-4FC3-B23C-77FB3B9D80D8}">
      <dgm:prSet/>
      <dgm:spPr/>
      <dgm:t>
        <a:bodyPr/>
        <a:lstStyle/>
        <a:p>
          <a:endParaRPr lang="en-US"/>
        </a:p>
      </dgm:t>
    </dgm:pt>
    <dgm:pt modelId="{04B53BB1-066A-40EF-94C5-67B4D6582688}" type="sibTrans" cxnId="{F22D4AC4-400F-4FC3-B23C-77FB3B9D80D8}">
      <dgm:prSet/>
      <dgm:spPr/>
      <dgm:t>
        <a:bodyPr/>
        <a:lstStyle/>
        <a:p>
          <a:endParaRPr lang="en-US"/>
        </a:p>
      </dgm:t>
    </dgm:pt>
    <dgm:pt modelId="{127B038D-D8C9-478C-9545-0F513CE36D59}">
      <dgm:prSet phldrT="[Text]"/>
      <dgm:spPr>
        <a:solidFill>
          <a:schemeClr val="accent2">
            <a:lumMod val="50000"/>
          </a:schemeClr>
        </a:solidFill>
      </dgm:spPr>
      <dgm:t>
        <a:bodyPr/>
        <a:lstStyle/>
        <a:p>
          <a:r>
            <a:rPr lang="en-US" b="1" i="0" dirty="0"/>
            <a:t>Impact Score</a:t>
          </a:r>
          <a:r>
            <a:rPr lang="en-US" b="0" i="0" dirty="0"/>
            <a:t>. A final Overall impact score for each discussed application. </a:t>
          </a:r>
          <a:endParaRPr lang="en-US" dirty="0"/>
        </a:p>
      </dgm:t>
    </dgm:pt>
    <dgm:pt modelId="{CED6C634-E900-47A9-9A69-8F8769D95FAF}" type="parTrans" cxnId="{8A74E50C-E80A-49ED-9F62-209671DA5F22}">
      <dgm:prSet/>
      <dgm:spPr/>
      <dgm:t>
        <a:bodyPr/>
        <a:lstStyle/>
        <a:p>
          <a:endParaRPr lang="en-US"/>
        </a:p>
      </dgm:t>
    </dgm:pt>
    <dgm:pt modelId="{947170A1-AD06-43FE-A055-F6099260F3CD}" type="sibTrans" cxnId="{8A74E50C-E80A-49ED-9F62-209671DA5F22}">
      <dgm:prSet/>
      <dgm:spPr/>
      <dgm:t>
        <a:bodyPr/>
        <a:lstStyle/>
        <a:p>
          <a:endParaRPr lang="en-US"/>
        </a:p>
      </dgm:t>
    </dgm:pt>
    <dgm:pt modelId="{8F9E6F54-1703-4FC9-BC80-18C8C8630B23}" type="pres">
      <dgm:prSet presAssocID="{18D31076-E1A1-426D-A34E-A14B307ABAD2}" presName="Name0" presStyleCnt="0">
        <dgm:presLayoutVars>
          <dgm:dir/>
          <dgm:animLvl val="lvl"/>
          <dgm:resizeHandles val="exact"/>
        </dgm:presLayoutVars>
      </dgm:prSet>
      <dgm:spPr/>
    </dgm:pt>
    <dgm:pt modelId="{913B2101-AFEA-4927-B826-1CFB690F61D9}" type="pres">
      <dgm:prSet presAssocID="{EF09A3CC-20B9-4133-B863-14415B41776F}" presName="parTxOnly" presStyleLbl="node1" presStyleIdx="0" presStyleCnt="5">
        <dgm:presLayoutVars>
          <dgm:chMax val="0"/>
          <dgm:chPref val="0"/>
          <dgm:bulletEnabled val="1"/>
        </dgm:presLayoutVars>
      </dgm:prSet>
      <dgm:spPr/>
    </dgm:pt>
    <dgm:pt modelId="{FBC52216-5F06-42C2-8214-C20DB47BB52F}" type="pres">
      <dgm:prSet presAssocID="{F9128DB2-35D3-419C-BFA1-7181AE2E0603}" presName="parTxOnlySpace" presStyleCnt="0"/>
      <dgm:spPr/>
    </dgm:pt>
    <dgm:pt modelId="{DF001936-9732-4850-8F33-FECEFCA00858}" type="pres">
      <dgm:prSet presAssocID="{FE3C5E51-DF1A-45D9-A6DD-D0C32F1880BF}" presName="parTxOnly" presStyleLbl="node1" presStyleIdx="1" presStyleCnt="5">
        <dgm:presLayoutVars>
          <dgm:chMax val="0"/>
          <dgm:chPref val="0"/>
          <dgm:bulletEnabled val="1"/>
        </dgm:presLayoutVars>
      </dgm:prSet>
      <dgm:spPr/>
    </dgm:pt>
    <dgm:pt modelId="{1DB08283-26EA-4F0B-9EA5-74E39C9BBF2D}" type="pres">
      <dgm:prSet presAssocID="{2E471E97-DEC8-4560-BBE6-F3C22692003D}" presName="parTxOnlySpace" presStyleCnt="0"/>
      <dgm:spPr/>
    </dgm:pt>
    <dgm:pt modelId="{C7B550B9-DCB1-4BC0-9532-9BBF028AE2A5}" type="pres">
      <dgm:prSet presAssocID="{875049DF-8759-42DB-9993-DA33058016DF}" presName="parTxOnly" presStyleLbl="node1" presStyleIdx="2" presStyleCnt="5">
        <dgm:presLayoutVars>
          <dgm:chMax val="0"/>
          <dgm:chPref val="0"/>
          <dgm:bulletEnabled val="1"/>
        </dgm:presLayoutVars>
      </dgm:prSet>
      <dgm:spPr/>
    </dgm:pt>
    <dgm:pt modelId="{D4D20F21-D334-4669-8FDD-6888D029994F}" type="pres">
      <dgm:prSet presAssocID="{3E562F8D-C829-471F-A967-D21D6900E7D6}" presName="parTxOnlySpace" presStyleCnt="0"/>
      <dgm:spPr/>
    </dgm:pt>
    <dgm:pt modelId="{2795E89B-D646-448B-B43E-7AC040908ADC}" type="pres">
      <dgm:prSet presAssocID="{F0FE52D9-80E6-40B3-B79B-420828202C1B}" presName="parTxOnly" presStyleLbl="node1" presStyleIdx="3" presStyleCnt="5">
        <dgm:presLayoutVars>
          <dgm:chMax val="0"/>
          <dgm:chPref val="0"/>
          <dgm:bulletEnabled val="1"/>
        </dgm:presLayoutVars>
      </dgm:prSet>
      <dgm:spPr/>
    </dgm:pt>
    <dgm:pt modelId="{59E43C2B-5E0B-4A19-BBDB-CB451D43B8CC}" type="pres">
      <dgm:prSet presAssocID="{04B53BB1-066A-40EF-94C5-67B4D6582688}" presName="parTxOnlySpace" presStyleCnt="0"/>
      <dgm:spPr/>
    </dgm:pt>
    <dgm:pt modelId="{CC2C34F0-3FE3-49E4-9E09-4D91FB24F7C8}" type="pres">
      <dgm:prSet presAssocID="{127B038D-D8C9-478C-9545-0F513CE36D59}" presName="parTxOnly" presStyleLbl="node1" presStyleIdx="4" presStyleCnt="5">
        <dgm:presLayoutVars>
          <dgm:chMax val="0"/>
          <dgm:chPref val="0"/>
          <dgm:bulletEnabled val="1"/>
        </dgm:presLayoutVars>
      </dgm:prSet>
      <dgm:spPr/>
    </dgm:pt>
  </dgm:ptLst>
  <dgm:cxnLst>
    <dgm:cxn modelId="{8A74E50C-E80A-49ED-9F62-209671DA5F22}" srcId="{18D31076-E1A1-426D-A34E-A14B307ABAD2}" destId="{127B038D-D8C9-478C-9545-0F513CE36D59}" srcOrd="4" destOrd="0" parTransId="{CED6C634-E900-47A9-9A69-8F8769D95FAF}" sibTransId="{947170A1-AD06-43FE-A055-F6099260F3CD}"/>
    <dgm:cxn modelId="{166EC225-402A-4CB3-90B7-0693ADB97E4D}" srcId="{18D31076-E1A1-426D-A34E-A14B307ABAD2}" destId="{FE3C5E51-DF1A-45D9-A6DD-D0C32F1880BF}" srcOrd="1" destOrd="0" parTransId="{3F65ECF4-A5BA-4191-A71F-FDD4EFA2A18C}" sibTransId="{2E471E97-DEC8-4560-BBE6-F3C22692003D}"/>
    <dgm:cxn modelId="{80360B2B-757A-45AC-B229-2702B28DA0B6}" type="presOf" srcId="{875049DF-8759-42DB-9993-DA33058016DF}" destId="{C7B550B9-DCB1-4BC0-9532-9BBF028AE2A5}" srcOrd="0" destOrd="0" presId="urn:microsoft.com/office/officeart/2005/8/layout/chevron1"/>
    <dgm:cxn modelId="{7C83FE3B-F416-462B-A36A-BBE1097DDDF9}" type="presOf" srcId="{F0FE52D9-80E6-40B3-B79B-420828202C1B}" destId="{2795E89B-D646-448B-B43E-7AC040908ADC}" srcOrd="0" destOrd="0" presId="urn:microsoft.com/office/officeart/2005/8/layout/chevron1"/>
    <dgm:cxn modelId="{BF6C765B-6F60-4590-AFC9-B5C74E5AA9E3}" srcId="{18D31076-E1A1-426D-A34E-A14B307ABAD2}" destId="{875049DF-8759-42DB-9993-DA33058016DF}" srcOrd="2" destOrd="0" parTransId="{F158E42D-123F-4ED0-850A-70D14BA330AD}" sibTransId="{3E562F8D-C829-471F-A967-D21D6900E7D6}"/>
    <dgm:cxn modelId="{4391E76B-4FDA-4AB4-AD8D-DCBBF92FA844}" type="presOf" srcId="{18D31076-E1A1-426D-A34E-A14B307ABAD2}" destId="{8F9E6F54-1703-4FC9-BC80-18C8C8630B23}" srcOrd="0" destOrd="0" presId="urn:microsoft.com/office/officeart/2005/8/layout/chevron1"/>
    <dgm:cxn modelId="{EC0DE256-BDBB-4652-96AE-33D7F92629F7}" type="presOf" srcId="{127B038D-D8C9-478C-9545-0F513CE36D59}" destId="{CC2C34F0-3FE3-49E4-9E09-4D91FB24F7C8}" srcOrd="0" destOrd="0" presId="urn:microsoft.com/office/officeart/2005/8/layout/chevron1"/>
    <dgm:cxn modelId="{5951B980-027A-4616-BD48-CBC6E1E1A20B}" type="presOf" srcId="{FE3C5E51-DF1A-45D9-A6DD-D0C32F1880BF}" destId="{DF001936-9732-4850-8F33-FECEFCA00858}" srcOrd="0" destOrd="0" presId="urn:microsoft.com/office/officeart/2005/8/layout/chevron1"/>
    <dgm:cxn modelId="{AA21B991-6724-4EEB-B87A-0D6E7688E080}" type="presOf" srcId="{EF09A3CC-20B9-4133-B863-14415B41776F}" destId="{913B2101-AFEA-4927-B826-1CFB690F61D9}" srcOrd="0" destOrd="0" presId="urn:microsoft.com/office/officeart/2005/8/layout/chevron1"/>
    <dgm:cxn modelId="{F22D4AC4-400F-4FC3-B23C-77FB3B9D80D8}" srcId="{18D31076-E1A1-426D-A34E-A14B307ABAD2}" destId="{F0FE52D9-80E6-40B3-B79B-420828202C1B}" srcOrd="3" destOrd="0" parTransId="{180CE332-8830-4919-99A6-BE12C4E4376F}" sibTransId="{04B53BB1-066A-40EF-94C5-67B4D6582688}"/>
    <dgm:cxn modelId="{C22D8DDD-3385-45BE-A206-7787EEC75071}" srcId="{18D31076-E1A1-426D-A34E-A14B307ABAD2}" destId="{EF09A3CC-20B9-4133-B863-14415B41776F}" srcOrd="0" destOrd="0" parTransId="{607621AC-0DC4-419B-BB9E-82785533C8DE}" sibTransId="{F9128DB2-35D3-419C-BFA1-7181AE2E0603}"/>
    <dgm:cxn modelId="{0B176CA4-2F51-449F-845F-FD77437BA08B}" type="presParOf" srcId="{8F9E6F54-1703-4FC9-BC80-18C8C8630B23}" destId="{913B2101-AFEA-4927-B826-1CFB690F61D9}" srcOrd="0" destOrd="0" presId="urn:microsoft.com/office/officeart/2005/8/layout/chevron1"/>
    <dgm:cxn modelId="{FFF05E92-D88E-4151-A915-B337140617E0}" type="presParOf" srcId="{8F9E6F54-1703-4FC9-BC80-18C8C8630B23}" destId="{FBC52216-5F06-42C2-8214-C20DB47BB52F}" srcOrd="1" destOrd="0" presId="urn:microsoft.com/office/officeart/2005/8/layout/chevron1"/>
    <dgm:cxn modelId="{55C51B40-2107-452F-89C3-7262B5F30866}" type="presParOf" srcId="{8F9E6F54-1703-4FC9-BC80-18C8C8630B23}" destId="{DF001936-9732-4850-8F33-FECEFCA00858}" srcOrd="2" destOrd="0" presId="urn:microsoft.com/office/officeart/2005/8/layout/chevron1"/>
    <dgm:cxn modelId="{03F891FE-78C3-46CE-9C8B-D20164155AD4}" type="presParOf" srcId="{8F9E6F54-1703-4FC9-BC80-18C8C8630B23}" destId="{1DB08283-26EA-4F0B-9EA5-74E39C9BBF2D}" srcOrd="3" destOrd="0" presId="urn:microsoft.com/office/officeart/2005/8/layout/chevron1"/>
    <dgm:cxn modelId="{987D6F1E-5F94-45D3-8AB6-383806D11A75}" type="presParOf" srcId="{8F9E6F54-1703-4FC9-BC80-18C8C8630B23}" destId="{C7B550B9-DCB1-4BC0-9532-9BBF028AE2A5}" srcOrd="4" destOrd="0" presId="urn:microsoft.com/office/officeart/2005/8/layout/chevron1"/>
    <dgm:cxn modelId="{641ED9B6-8253-400C-8FB8-118B4CBF4936}" type="presParOf" srcId="{8F9E6F54-1703-4FC9-BC80-18C8C8630B23}" destId="{D4D20F21-D334-4669-8FDD-6888D029994F}" srcOrd="5" destOrd="0" presId="urn:microsoft.com/office/officeart/2005/8/layout/chevron1"/>
    <dgm:cxn modelId="{CACDDCC4-B89E-4309-9179-95EEA71D62B9}" type="presParOf" srcId="{8F9E6F54-1703-4FC9-BC80-18C8C8630B23}" destId="{2795E89B-D646-448B-B43E-7AC040908ADC}" srcOrd="6" destOrd="0" presId="urn:microsoft.com/office/officeart/2005/8/layout/chevron1"/>
    <dgm:cxn modelId="{0E337954-A55D-46CF-969D-F81643A1D1D8}" type="presParOf" srcId="{8F9E6F54-1703-4FC9-BC80-18C8C8630B23}" destId="{59E43C2B-5E0B-4A19-BBDB-CB451D43B8CC}" srcOrd="7" destOrd="0" presId="urn:microsoft.com/office/officeart/2005/8/layout/chevron1"/>
    <dgm:cxn modelId="{3A27EEAE-D530-428D-9AB8-F2CEABF77214}" type="presParOf" srcId="{8F9E6F54-1703-4FC9-BC80-18C8C8630B23}" destId="{CC2C34F0-3FE3-49E4-9E09-4D91FB24F7C8}"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B2101-AFEA-4927-B826-1CFB690F61D9}">
      <dsp:nvSpPr>
        <dsp:cNvPr id="0" name=""/>
        <dsp:cNvSpPr/>
      </dsp:nvSpPr>
      <dsp:spPr>
        <a:xfrm>
          <a:off x="2976" y="3159736"/>
          <a:ext cx="2649140" cy="1059656"/>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b="1" i="0" kern="1200" dirty="0">
              <a:solidFill>
                <a:schemeClr val="bg1"/>
              </a:solidFill>
              <a:effectLst/>
              <a:latin typeface="Arial" panose="020B0604020202020204" pitchFamily="34" charset="0"/>
              <a:cs typeface="Arial" panose="020B0604020202020204" pitchFamily="34" charset="0"/>
            </a:rPr>
            <a:t>Reviewers Assigned</a:t>
          </a:r>
          <a:r>
            <a:rPr lang="en-US" sz="1100" b="0" i="0" kern="1200" dirty="0">
              <a:solidFill>
                <a:schemeClr val="bg1"/>
              </a:solidFill>
              <a:effectLst/>
              <a:latin typeface="Arial" panose="020B0604020202020204" pitchFamily="34" charset="0"/>
              <a:cs typeface="Arial" panose="020B0604020202020204" pitchFamily="34" charset="0"/>
            </a:rPr>
            <a:t>. The scientific review officer assigns at least three reviewers to assess each application.</a:t>
          </a:r>
          <a:endParaRPr lang="en-US" sz="1100" kern="1200" dirty="0">
            <a:solidFill>
              <a:schemeClr val="bg1"/>
            </a:solidFill>
          </a:endParaRPr>
        </a:p>
      </dsp:txBody>
      <dsp:txXfrm>
        <a:off x="532804" y="3159736"/>
        <a:ext cx="1589484" cy="1059656"/>
      </dsp:txXfrm>
    </dsp:sp>
    <dsp:sp modelId="{DF001936-9732-4850-8F33-FECEFCA00858}">
      <dsp:nvSpPr>
        <dsp:cNvPr id="0" name=""/>
        <dsp:cNvSpPr/>
      </dsp:nvSpPr>
      <dsp:spPr>
        <a:xfrm>
          <a:off x="2387202" y="3159736"/>
          <a:ext cx="2649140" cy="1059656"/>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b="1" i="0" kern="1200" dirty="0">
              <a:solidFill>
                <a:schemeClr val="bg1"/>
              </a:solidFill>
              <a:effectLst/>
              <a:latin typeface="Arial" panose="020B0604020202020204" pitchFamily="34" charset="0"/>
              <a:cs typeface="Arial" panose="020B0604020202020204" pitchFamily="34" charset="0"/>
            </a:rPr>
            <a:t>Apps Scored</a:t>
          </a:r>
          <a:r>
            <a:rPr lang="en-US" sz="1100" b="0" i="0" kern="1200" dirty="0">
              <a:solidFill>
                <a:schemeClr val="bg1"/>
              </a:solidFill>
              <a:effectLst/>
              <a:latin typeface="Arial" panose="020B0604020202020204" pitchFamily="34" charset="0"/>
              <a:cs typeface="Arial" panose="020B0604020202020204" pitchFamily="34" charset="0"/>
            </a:rPr>
            <a:t>. Assigned reviewers score to each review criterion and write critique highlighting strengths and weaknesses.</a:t>
          </a:r>
          <a:endParaRPr lang="en-US" sz="1100" kern="1200" dirty="0">
            <a:solidFill>
              <a:schemeClr val="bg1"/>
            </a:solidFill>
          </a:endParaRPr>
        </a:p>
      </dsp:txBody>
      <dsp:txXfrm>
        <a:off x="2917030" y="3159736"/>
        <a:ext cx="1589484" cy="1059656"/>
      </dsp:txXfrm>
    </dsp:sp>
    <dsp:sp modelId="{C7B550B9-DCB1-4BC0-9532-9BBF028AE2A5}">
      <dsp:nvSpPr>
        <dsp:cNvPr id="0" name=""/>
        <dsp:cNvSpPr/>
      </dsp:nvSpPr>
      <dsp:spPr>
        <a:xfrm>
          <a:off x="4771429" y="3159736"/>
          <a:ext cx="2649140" cy="1059656"/>
        </a:xfrm>
        <a:prstGeom prst="chevron">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b="1" kern="1200" dirty="0"/>
            <a:t>Triage</a:t>
          </a:r>
          <a:r>
            <a:rPr lang="en-US" sz="1100" kern="1200" dirty="0"/>
            <a:t>. </a:t>
          </a:r>
          <a:r>
            <a:rPr lang="en-US" sz="1100" b="0" i="0" kern="1200" dirty="0"/>
            <a:t>Applications judged by the SRG to be less competitive (typically rank in the bottom half) are not discussed at the meeting.</a:t>
          </a:r>
          <a:endParaRPr lang="en-US" sz="1100" kern="1200" dirty="0"/>
        </a:p>
      </dsp:txBody>
      <dsp:txXfrm>
        <a:off x="5301257" y="3159736"/>
        <a:ext cx="1589484" cy="1059656"/>
      </dsp:txXfrm>
    </dsp:sp>
    <dsp:sp modelId="{2795E89B-D646-448B-B43E-7AC040908ADC}">
      <dsp:nvSpPr>
        <dsp:cNvPr id="0" name=""/>
        <dsp:cNvSpPr/>
      </dsp:nvSpPr>
      <dsp:spPr>
        <a:xfrm>
          <a:off x="7155655" y="3159736"/>
          <a:ext cx="2649140" cy="1059656"/>
        </a:xfrm>
        <a:prstGeom prst="chevron">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b="1" i="0" kern="1200" dirty="0"/>
            <a:t>Discussion. </a:t>
          </a:r>
          <a:r>
            <a:rPr lang="en-US" sz="1100" b="0" i="0" kern="1200" dirty="0"/>
            <a:t>Applications are discussed by the full SRG.</a:t>
          </a:r>
          <a:endParaRPr lang="en-US" sz="1100" kern="1200" dirty="0"/>
        </a:p>
      </dsp:txBody>
      <dsp:txXfrm>
        <a:off x="7685483" y="3159736"/>
        <a:ext cx="1589484" cy="1059656"/>
      </dsp:txXfrm>
    </dsp:sp>
    <dsp:sp modelId="{CC2C34F0-3FE3-49E4-9E09-4D91FB24F7C8}">
      <dsp:nvSpPr>
        <dsp:cNvPr id="0" name=""/>
        <dsp:cNvSpPr/>
      </dsp:nvSpPr>
      <dsp:spPr>
        <a:xfrm>
          <a:off x="9539882" y="3159736"/>
          <a:ext cx="2649140" cy="1059656"/>
        </a:xfrm>
        <a:prstGeom prst="chevron">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en-US" sz="1100" b="1" i="0" kern="1200" dirty="0"/>
            <a:t>Impact Score</a:t>
          </a:r>
          <a:r>
            <a:rPr lang="en-US" sz="1100" b="0" i="0" kern="1200" dirty="0"/>
            <a:t>. A final Overall impact score for each discussed application. </a:t>
          </a:r>
          <a:endParaRPr lang="en-US" sz="1100" kern="1200" dirty="0"/>
        </a:p>
      </dsp:txBody>
      <dsp:txXfrm>
        <a:off x="10069710" y="3159736"/>
        <a:ext cx="1589484" cy="105965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9D2E98-096F-45A0-B66B-FDE6337DA185}" type="datetimeFigureOut">
              <a:rPr lang="en-US" smtClean="0"/>
              <a:t>10/21/2024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6AAF89-8B7F-4435-AFB5-3C5C817A75D6}" type="slidenum">
              <a:rPr lang="en-US" smtClean="0"/>
              <a:t>‹#›</a:t>
            </a:fld>
            <a:endParaRPr lang="en-US"/>
          </a:p>
        </p:txBody>
      </p:sp>
    </p:spTree>
    <p:extLst>
      <p:ext uri="{BB962C8B-B14F-4D97-AF65-F5344CB8AC3E}">
        <p14:creationId xmlns:p14="http://schemas.microsoft.com/office/powerpoint/2010/main" val="4243950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19DB7-C804-D436-EB10-3705FFF81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691C16-27BF-B2AF-EC3B-1644CC99D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954660-3FB7-FB0F-CEA0-17241E6C9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A25155-5EB1-B726-49B3-251720341FE5}"/>
              </a:ext>
            </a:extLst>
          </p:cNvPr>
          <p:cNvSpPr>
            <a:spLocks noGrp="1"/>
          </p:cNvSpPr>
          <p:nvPr>
            <p:ph type="sldNum" sz="quarter" idx="5"/>
          </p:nvPr>
        </p:nvSpPr>
        <p:spPr/>
        <p:txBody>
          <a:bodyPr/>
          <a:lstStyle/>
          <a:p>
            <a:fld id="{A585629E-846D-43D2-99D5-7F47A1261E8B}" type="slidenum">
              <a:rPr lang="en-US" smtClean="0"/>
              <a:t>2</a:t>
            </a:fld>
            <a:endParaRPr lang="en-US"/>
          </a:p>
        </p:txBody>
      </p:sp>
    </p:spTree>
    <p:extLst>
      <p:ext uri="{BB962C8B-B14F-4D97-AF65-F5344CB8AC3E}">
        <p14:creationId xmlns:p14="http://schemas.microsoft.com/office/powerpoint/2010/main" val="1688923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85629E-846D-43D2-99D5-7F47A1261E8B}" type="slidenum">
              <a:rPr lang="en-US" smtClean="0"/>
              <a:t>3</a:t>
            </a:fld>
            <a:endParaRPr lang="en-US"/>
          </a:p>
        </p:txBody>
      </p:sp>
    </p:spTree>
    <p:extLst>
      <p:ext uri="{BB962C8B-B14F-4D97-AF65-F5344CB8AC3E}">
        <p14:creationId xmlns:p14="http://schemas.microsoft.com/office/powerpoint/2010/main" val="258081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4</a:t>
            </a:fld>
            <a:endParaRPr lang="en-US"/>
          </a:p>
        </p:txBody>
      </p:sp>
    </p:spTree>
    <p:extLst>
      <p:ext uri="{BB962C8B-B14F-4D97-AF65-F5344CB8AC3E}">
        <p14:creationId xmlns:p14="http://schemas.microsoft.com/office/powerpoint/2010/main" val="2743396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6AAF89-8B7F-4435-AFB5-3C5C817A75D6}" type="slidenum">
              <a:rPr lang="en-US" smtClean="0"/>
              <a:t>5</a:t>
            </a:fld>
            <a:endParaRPr lang="en-US"/>
          </a:p>
        </p:txBody>
      </p:sp>
    </p:spTree>
    <p:extLst>
      <p:ext uri="{BB962C8B-B14F-4D97-AF65-F5344CB8AC3E}">
        <p14:creationId xmlns:p14="http://schemas.microsoft.com/office/powerpoint/2010/main" val="290807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Currently, the 5 review criteria all received criterion scores. The new Simplified Framework will recontextualize these criterion into 3 Factors.  The first factor is asking reviewers to assess the importance of the proposed research and will be supported by the Significance and Innovation criterion and receive the same 1-9 scoring scale.  The second factor assesses the Rigor and Feasibility of the proposed methodology to achieve the proposed aims and thanks to the Clinical Trials Working group has rightly incorporated the assessment of the Inclusion of women, minorities and ages across the lifespan and the clinical trial design into Factor 2 to focus the evaluation of human subjects research on the science proposed.  Factor 2 will also receive a criterion score on the existing 1-9 scale. </a:t>
            </a:r>
          </a:p>
          <a:p>
            <a:r>
              <a:rPr lang="en-US"/>
              <a:t>Finally, Factor 3 will evaluate the Expertise and Resources and this will be a binary evaluation of the Investigators and Environment for their ability to support the science being proposed so it will be evaluated as appropriate or gaps identified where the reviewers will write an explanation of any deficiencies.  This factor will be weighed into the final impact assessment but will not receive a criterion score</a:t>
            </a:r>
          </a:p>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7</a:t>
            </a:fld>
            <a:endParaRPr lang="en-US"/>
          </a:p>
        </p:txBody>
      </p:sp>
    </p:spTree>
    <p:extLst>
      <p:ext uri="{BB962C8B-B14F-4D97-AF65-F5344CB8AC3E}">
        <p14:creationId xmlns:p14="http://schemas.microsoft.com/office/powerpoint/2010/main" val="1636531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D84A78-C44A-4487-9F7A-03B6FF1ABE8E}" type="slidenum">
              <a:rPr lang="en-US" smtClean="0"/>
              <a:t>10</a:t>
            </a:fld>
            <a:endParaRPr lang="en-US"/>
          </a:p>
        </p:txBody>
      </p:sp>
    </p:spTree>
    <p:extLst>
      <p:ext uri="{BB962C8B-B14F-4D97-AF65-F5344CB8AC3E}">
        <p14:creationId xmlns:p14="http://schemas.microsoft.com/office/powerpoint/2010/main" val="2721869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 reduce reviewer burden overall, we have dramatically reduced the number of additional review considerations, which do not factor into the overall impact assessment, that reviewers must evaluate during the first level of peer review. Only the Authentication of Key Biological and/or Chemical Resources and the Budget will be commented on by reviewers.</a:t>
            </a:r>
          </a:p>
          <a:p>
            <a:endParaRPr lang="en-US"/>
          </a:p>
        </p:txBody>
      </p:sp>
      <p:sp>
        <p:nvSpPr>
          <p:cNvPr id="4" name="Slide Number Placeholder 3"/>
          <p:cNvSpPr>
            <a:spLocks noGrp="1"/>
          </p:cNvSpPr>
          <p:nvPr>
            <p:ph type="sldNum" sz="quarter" idx="5"/>
          </p:nvPr>
        </p:nvSpPr>
        <p:spPr/>
        <p:txBody>
          <a:bodyPr/>
          <a:lstStyle/>
          <a:p>
            <a:fld id="{A585629E-846D-43D2-99D5-7F47A1261E8B}" type="slidenum">
              <a:rPr lang="en-US" smtClean="0"/>
              <a:t>11</a:t>
            </a:fld>
            <a:endParaRPr lang="en-US"/>
          </a:p>
        </p:txBody>
      </p:sp>
    </p:spTree>
    <p:extLst>
      <p:ext uri="{BB962C8B-B14F-4D97-AF65-F5344CB8AC3E}">
        <p14:creationId xmlns:p14="http://schemas.microsoft.com/office/powerpoint/2010/main" val="9170176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https://hscmd.org/community-initiatives-and-outreach/hhs-logo/"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39" name="Rectangle 2">
            <a:extLst>
              <a:ext uri="{FF2B5EF4-FFF2-40B4-BE49-F238E27FC236}">
                <a16:creationId xmlns:a16="http://schemas.microsoft.com/office/drawing/2014/main" id="{13A73589-92E1-4286-887D-1299FB3A707E}"/>
              </a:ext>
            </a:extLst>
          </p:cNvPr>
          <p:cNvSpPr/>
          <p:nvPr userDrawn="1"/>
        </p:nvSpPr>
        <p:spPr>
          <a:xfrm>
            <a:off x="0" y="6429022"/>
            <a:ext cx="12192000" cy="428978"/>
          </a:xfrm>
          <a:prstGeom prst="rect">
            <a:avLst/>
          </a:pr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ubtitle Placeholder">
            <a:extLst>
              <a:ext uri="{FF2B5EF4-FFF2-40B4-BE49-F238E27FC236}">
                <a16:creationId xmlns:a16="http://schemas.microsoft.com/office/drawing/2014/main" id="{572F3B3B-DFD2-435D-AC4F-505539DDDCB1}"/>
              </a:ext>
            </a:extLst>
          </p:cNvPr>
          <p:cNvSpPr>
            <a:spLocks noGrp="1"/>
          </p:cNvSpPr>
          <p:nvPr>
            <p:ph type="body" idx="1" hasCustomPrompt="1"/>
          </p:nvPr>
        </p:nvSpPr>
        <p:spPr>
          <a:xfrm>
            <a:off x="818444" y="4204841"/>
            <a:ext cx="10577689" cy="694359"/>
          </a:xfrm>
        </p:spPr>
        <p:txBody>
          <a:bodyPr>
            <a:normAutofit/>
          </a:bodyPr>
          <a:lstStyle>
            <a:lvl1pPr marL="0" indent="0" algn="ctr">
              <a:buNone/>
              <a:defRPr sz="1200" b="0" i="0" spc="8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HERE TO EDIT MASTER SUBTITLE STYLE</a:t>
            </a:r>
          </a:p>
        </p:txBody>
      </p:sp>
      <p:sp>
        <p:nvSpPr>
          <p:cNvPr id="37" name="Title">
            <a:extLst>
              <a:ext uri="{FF2B5EF4-FFF2-40B4-BE49-F238E27FC236}">
                <a16:creationId xmlns:a16="http://schemas.microsoft.com/office/drawing/2014/main" id="{F643A7B6-8211-4211-8094-CD4EC7CCF1FC}"/>
              </a:ext>
            </a:extLst>
          </p:cNvPr>
          <p:cNvSpPr>
            <a:spLocks noGrp="1"/>
          </p:cNvSpPr>
          <p:nvPr>
            <p:ph type="ctrTitle" hasCustomPrompt="1"/>
          </p:nvPr>
        </p:nvSpPr>
        <p:spPr>
          <a:xfrm>
            <a:off x="818444" y="1653820"/>
            <a:ext cx="10577689" cy="2398715"/>
          </a:xfrm>
        </p:spPr>
        <p:txBody>
          <a:bodyPr anchor="b">
            <a:noAutofit/>
          </a:bodyPr>
          <a:lstStyle>
            <a:lvl1pPr algn="ctr">
              <a:defRPr sz="8000" b="0">
                <a:latin typeface="Open Sans" panose="020B0606030504020204" pitchFamily="34" charset="0"/>
                <a:ea typeface="Open Sans" panose="020B0606030504020204" pitchFamily="34" charset="0"/>
                <a:cs typeface="Open Sans" panose="020B0606030504020204" pitchFamily="34" charset="0"/>
              </a:defRPr>
            </a:lvl1pPr>
          </a:lstStyle>
          <a:p>
            <a:r>
              <a:rPr lang="en-US"/>
              <a:t>Click here to edit Master title style</a:t>
            </a:r>
          </a:p>
        </p:txBody>
      </p:sp>
      <p:sp>
        <p:nvSpPr>
          <p:cNvPr id="36" name="Rectangle 1">
            <a:extLst>
              <a:ext uri="{FF2B5EF4-FFF2-40B4-BE49-F238E27FC236}">
                <a16:creationId xmlns:a16="http://schemas.microsoft.com/office/drawing/2014/main" id="{8F1EE22A-6664-4420-B4FC-3AF6C5498B2F}"/>
              </a:ext>
            </a:extLst>
          </p:cNvPr>
          <p:cNvSpPr/>
          <p:nvPr userDrawn="1"/>
        </p:nvSpPr>
        <p:spPr>
          <a:xfrm>
            <a:off x="5173132" y="1286935"/>
            <a:ext cx="1868311" cy="158044"/>
          </a:xfrm>
          <a:prstGeom prst="rect">
            <a:avLst/>
          </a:pr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National Institutes of Health Logo: Turning Discovery Into Health">
            <a:extLst>
              <a:ext uri="{FF2B5EF4-FFF2-40B4-BE49-F238E27FC236}">
                <a16:creationId xmlns:a16="http://schemas.microsoft.com/office/drawing/2014/main" id="{D0806970-6BEC-C249-795F-C1EDD9CE57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9552" y="5525389"/>
            <a:ext cx="4224537" cy="655321"/>
          </a:xfrm>
          <a:prstGeom prst="rect">
            <a:avLst/>
          </a:prstGeom>
        </p:spPr>
      </p:pic>
    </p:spTree>
    <p:extLst>
      <p:ext uri="{BB962C8B-B14F-4D97-AF65-F5344CB8AC3E}">
        <p14:creationId xmlns:p14="http://schemas.microsoft.com/office/powerpoint/2010/main" val="56269443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 or pull quote">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6D1DDBC-2885-45F4-A36C-93F35D0D15EC}"/>
              </a:ext>
            </a:extLst>
          </p:cNvPr>
          <p:cNvSpPr/>
          <p:nvPr userDrawn="1"/>
        </p:nvSpPr>
        <p:spPr>
          <a:xfrm>
            <a:off x="914400" y="934648"/>
            <a:ext cx="10325100" cy="4316931"/>
          </a:xfrm>
          <a:prstGeom prst="rect">
            <a:avLst/>
          </a:pr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
            <a:extLst>
              <a:ext uri="{FF2B5EF4-FFF2-40B4-BE49-F238E27FC236}">
                <a16:creationId xmlns:a16="http://schemas.microsoft.com/office/drawing/2014/main" id="{508930F0-E118-4C84-B457-FECE21F707C4}"/>
              </a:ext>
            </a:extLst>
          </p:cNvPr>
          <p:cNvSpPr/>
          <p:nvPr userDrawn="1"/>
        </p:nvSpPr>
        <p:spPr>
          <a:xfrm>
            <a:off x="5161844" y="1527399"/>
            <a:ext cx="1868311" cy="158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1">
            <a:extLst>
              <a:ext uri="{FF2B5EF4-FFF2-40B4-BE49-F238E27FC236}">
                <a16:creationId xmlns:a16="http://schemas.microsoft.com/office/drawing/2014/main" id="{550EDEDA-96DE-4DF0-8227-D77DF6944931}"/>
              </a:ext>
            </a:extLst>
          </p:cNvPr>
          <p:cNvSpPr>
            <a:spLocks noGrp="1"/>
          </p:cNvSpPr>
          <p:nvPr>
            <p:ph type="title" hasCustomPrompt="1"/>
          </p:nvPr>
        </p:nvSpPr>
        <p:spPr>
          <a:xfrm>
            <a:off x="1752601" y="1933574"/>
            <a:ext cx="8696324" cy="2982913"/>
          </a:xfrm>
        </p:spPr>
        <p:txBody>
          <a:bodyPr anchor="t">
            <a:normAutofit/>
          </a:bodyPr>
          <a:lstStyle>
            <a:lvl1pPr algn="ctr">
              <a:lnSpc>
                <a:spcPts val="4200"/>
              </a:lnSpc>
              <a:defRPr sz="3200" cap="all"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br>
              <a:rPr lang="en-US"/>
            </a:br>
            <a:br>
              <a:rPr lang="en-US"/>
            </a:br>
            <a:r>
              <a:rPr lang="en-US"/>
              <a:t>Click to edit Master title style</a:t>
            </a:r>
          </a:p>
        </p:txBody>
      </p:sp>
      <p:pic>
        <p:nvPicPr>
          <p:cNvPr id="3" name="Picture 2" descr="National Institutes of Health Logo: Turning Discovery Into Health">
            <a:extLst>
              <a:ext uri="{FF2B5EF4-FFF2-40B4-BE49-F238E27FC236}">
                <a16:creationId xmlns:a16="http://schemas.microsoft.com/office/drawing/2014/main" id="{87DB9C2C-EB91-0678-5958-D9767CAF69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62313" y="5838277"/>
            <a:ext cx="4224537" cy="655321"/>
          </a:xfrm>
          <a:prstGeom prst="rect">
            <a:avLst/>
          </a:prstGeom>
        </p:spPr>
      </p:pic>
      <p:pic>
        <p:nvPicPr>
          <p:cNvPr id="2" name="Picture 1" descr="HHS logo">
            <a:extLst>
              <a:ext uri="{FF2B5EF4-FFF2-40B4-BE49-F238E27FC236}">
                <a16:creationId xmlns:a16="http://schemas.microsoft.com/office/drawing/2014/main" id="{96D5C3A3-3705-E066-4509-9658451263B7}"/>
              </a:ext>
            </a:extLst>
          </p:cNvPr>
          <p:cNvPicPr>
            <a:picLocks noChangeAspect="1"/>
          </p:cNvPicPr>
          <p:nvPr userDrawn="1"/>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800475" y="5742796"/>
            <a:ext cx="904823" cy="820373"/>
          </a:xfrm>
          <a:prstGeom prst="rect">
            <a:avLst/>
          </a:prstGeom>
        </p:spPr>
      </p:pic>
    </p:spTree>
    <p:extLst>
      <p:ext uri="{BB962C8B-B14F-4D97-AF65-F5344CB8AC3E}">
        <p14:creationId xmlns:p14="http://schemas.microsoft.com/office/powerpoint/2010/main" val="2983901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3A27A7C9-800A-4E58-A631-1629E2BE053E}"/>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 name="Slide Number Placeholder">
            <a:extLst>
              <a:ext uri="{FF2B5EF4-FFF2-40B4-BE49-F238E27FC236}">
                <a16:creationId xmlns:a16="http://schemas.microsoft.com/office/drawing/2014/main" id="{31AE2E3A-B551-4C79-95B3-79B7CC87EB5A}"/>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A7DDB576-49B3-42E2-89EA-6E35EA8EF806}" type="slidenum">
              <a:rPr lang="en-US" smtClean="0"/>
              <a:pPr/>
              <a:t>‹#›</a:t>
            </a:fld>
            <a:endParaRPr lang="en-US"/>
          </a:p>
        </p:txBody>
      </p:sp>
      <p:sp>
        <p:nvSpPr>
          <p:cNvPr id="3" name="Content Placeholder">
            <a:extLst>
              <a:ext uri="{FF2B5EF4-FFF2-40B4-BE49-F238E27FC236}">
                <a16:creationId xmlns:a16="http://schemas.microsoft.com/office/drawing/2014/main" id="{37301DAC-9CD1-487B-9237-981D9C492F0A}"/>
              </a:ext>
            </a:extLst>
          </p:cNvPr>
          <p:cNvSpPr>
            <a:spLocks noGrp="1"/>
          </p:cNvSpPr>
          <p:nvPr>
            <p:ph idx="1"/>
          </p:nvPr>
        </p:nvSpPr>
        <p:spPr/>
        <p:txBody>
          <a:bodyPr/>
          <a:lstStyle>
            <a:lvl1pPr>
              <a:buClr>
                <a:srgbClr val="0F7FC9"/>
              </a:buClr>
              <a:defRPr>
                <a:latin typeface="Open Sans" panose="020B0606030504020204" pitchFamily="34" charset="0"/>
                <a:ea typeface="Open Sans" panose="020B0606030504020204" pitchFamily="34" charset="0"/>
                <a:cs typeface="Open Sans" panose="020B0606030504020204" pitchFamily="34" charset="0"/>
              </a:defRPr>
            </a:lvl1pPr>
            <a:lvl2pPr>
              <a:buClr>
                <a:srgbClr val="0F7FC9"/>
              </a:buClr>
              <a:defRPr>
                <a:latin typeface="Open Sans" panose="020B0606030504020204" pitchFamily="34" charset="0"/>
                <a:ea typeface="Open Sans" panose="020B0606030504020204" pitchFamily="34" charset="0"/>
                <a:cs typeface="Open Sans" panose="020B0606030504020204" pitchFamily="34" charset="0"/>
              </a:defRPr>
            </a:lvl2pPr>
            <a:lvl3pPr>
              <a:buClr>
                <a:srgbClr val="0F7FC9"/>
              </a:buClr>
              <a:defRPr>
                <a:latin typeface="Open Sans" panose="020B0606030504020204" pitchFamily="34" charset="0"/>
                <a:ea typeface="Open Sans" panose="020B0606030504020204" pitchFamily="34" charset="0"/>
                <a:cs typeface="Open Sans" panose="020B0606030504020204" pitchFamily="34" charset="0"/>
              </a:defRPr>
            </a:lvl3pPr>
            <a:lvl4pPr>
              <a:buClr>
                <a:srgbClr val="0F7FC9"/>
              </a:buClr>
              <a:defRPr>
                <a:latin typeface="Open Sans" panose="020B0606030504020204" pitchFamily="34" charset="0"/>
                <a:ea typeface="Open Sans" panose="020B0606030504020204" pitchFamily="34" charset="0"/>
                <a:cs typeface="Open Sans" panose="020B0606030504020204" pitchFamily="34" charset="0"/>
              </a:defRPr>
            </a:lvl4pPr>
            <a:lvl5pPr>
              <a:buClr>
                <a:srgbClr val="0F7FC9"/>
              </a:buCl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C2F73649-5248-4A6A-B9CD-48C88FED478C}"/>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0417266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104B3E22-0A91-478D-9892-466993449C13}"/>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A7DDB576-49B3-42E2-89EA-6E35EA8EF806}" type="slidenum">
              <a:rPr lang="en-US" smtClean="0"/>
              <a:pPr/>
              <a:t>‹#›</a:t>
            </a:fld>
            <a:endParaRPr lang="en-US"/>
          </a:p>
        </p:txBody>
      </p:sp>
      <p:sp>
        <p:nvSpPr>
          <p:cNvPr id="4" name="Content Placeholder 2">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panose="020B0606030504020204" pitchFamily="34" charset="0"/>
                <a:ea typeface="Open Sans" panose="020B0606030504020204" pitchFamily="34" charset="0"/>
                <a:cs typeface="Open Sans" panose="020B0606030504020204" pitchFamily="34" charset="0"/>
              </a:defRPr>
            </a:lvl1pPr>
            <a:lvl2pPr>
              <a:buClr>
                <a:srgbClr val="0F7FC9"/>
              </a:buClr>
              <a:defRPr>
                <a:latin typeface="Open Sans" panose="020B0606030504020204" pitchFamily="34" charset="0"/>
                <a:ea typeface="Open Sans" panose="020B0606030504020204" pitchFamily="34" charset="0"/>
                <a:cs typeface="Open Sans" panose="020B0606030504020204" pitchFamily="34" charset="0"/>
              </a:defRPr>
            </a:lvl2pPr>
            <a:lvl3pPr>
              <a:buClr>
                <a:srgbClr val="0F7FC9"/>
              </a:buClr>
              <a:defRPr>
                <a:latin typeface="Open Sans" panose="020B0606030504020204" pitchFamily="34" charset="0"/>
                <a:ea typeface="Open Sans" panose="020B0606030504020204" pitchFamily="34" charset="0"/>
                <a:cs typeface="Open Sans" panose="020B0606030504020204" pitchFamily="34" charset="0"/>
              </a:defRPr>
            </a:lvl3pPr>
            <a:lvl4pPr>
              <a:buClr>
                <a:srgbClr val="0F7FC9"/>
              </a:buClr>
              <a:defRPr>
                <a:latin typeface="Open Sans" panose="020B0606030504020204" pitchFamily="34" charset="0"/>
                <a:ea typeface="Open Sans" panose="020B0606030504020204" pitchFamily="34" charset="0"/>
                <a:cs typeface="Open Sans" panose="020B0606030504020204" pitchFamily="34" charset="0"/>
              </a:defRPr>
            </a:lvl4pPr>
            <a:lvl5pPr>
              <a:buClr>
                <a:srgbClr val="0F7FC9"/>
              </a:buCl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1">
            <a:extLst>
              <a:ext uri="{FF2B5EF4-FFF2-40B4-BE49-F238E27FC236}">
                <a16:creationId xmlns:a16="http://schemas.microsoft.com/office/drawing/2014/main" id="{A3BED95C-959B-4009-B6BE-3A6E9B353EB5}"/>
              </a:ext>
            </a:extLst>
          </p:cNvPr>
          <p:cNvSpPr>
            <a:spLocks noGrp="1"/>
          </p:cNvSpPr>
          <p:nvPr>
            <p:ph sz="half" idx="1"/>
          </p:nvPr>
        </p:nvSpPr>
        <p:spPr>
          <a:xfrm>
            <a:off x="838200" y="1825625"/>
            <a:ext cx="5181600" cy="4351338"/>
          </a:xfrm>
        </p:spPr>
        <p:txBody>
          <a:bodyPr/>
          <a:lstStyle>
            <a:lvl1pPr>
              <a:buClr>
                <a:srgbClr val="0F7FC9"/>
              </a:buClr>
              <a:defRPr>
                <a:latin typeface="Open Sans" panose="020B0606030504020204" pitchFamily="34" charset="0"/>
                <a:ea typeface="Open Sans" panose="020B0606030504020204" pitchFamily="34" charset="0"/>
                <a:cs typeface="Open Sans" panose="020B0606030504020204" pitchFamily="34" charset="0"/>
              </a:defRPr>
            </a:lvl1pPr>
            <a:lvl2pPr>
              <a:buClr>
                <a:srgbClr val="0F7FC9"/>
              </a:buClr>
              <a:defRPr>
                <a:latin typeface="Open Sans" panose="020B0606030504020204" pitchFamily="34" charset="0"/>
                <a:ea typeface="Open Sans" panose="020B0606030504020204" pitchFamily="34" charset="0"/>
                <a:cs typeface="Open Sans" panose="020B0606030504020204" pitchFamily="34" charset="0"/>
              </a:defRPr>
            </a:lvl2pPr>
            <a:lvl3pPr>
              <a:buClr>
                <a:srgbClr val="0F7FC9"/>
              </a:buClr>
              <a:defRPr>
                <a:latin typeface="Open Sans" panose="020B0606030504020204" pitchFamily="34" charset="0"/>
                <a:ea typeface="Open Sans" panose="020B0606030504020204" pitchFamily="34" charset="0"/>
                <a:cs typeface="Open Sans" panose="020B0606030504020204" pitchFamily="34" charset="0"/>
              </a:defRPr>
            </a:lvl3pPr>
            <a:lvl4pPr>
              <a:buClr>
                <a:srgbClr val="0F7FC9"/>
              </a:buClr>
              <a:defRPr>
                <a:latin typeface="Open Sans" panose="020B0606030504020204" pitchFamily="34" charset="0"/>
                <a:ea typeface="Open Sans" panose="020B0606030504020204" pitchFamily="34" charset="0"/>
                <a:cs typeface="Open Sans" panose="020B0606030504020204" pitchFamily="34" charset="0"/>
              </a:defRPr>
            </a:lvl4pPr>
            <a:lvl5pPr>
              <a:buClr>
                <a:srgbClr val="0F7FC9"/>
              </a:buCl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a:extLst>
              <a:ext uri="{FF2B5EF4-FFF2-40B4-BE49-F238E27FC236}">
                <a16:creationId xmlns:a16="http://schemas.microsoft.com/office/drawing/2014/main" id="{83B1CE75-5029-47BC-BFC3-E0E1FA551F8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16052959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bleed image">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3CF497EF-421E-4E19-A933-1544B37FA412}"/>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a:extLst>
              <a:ext uri="{FF2B5EF4-FFF2-40B4-BE49-F238E27FC236}">
                <a16:creationId xmlns:a16="http://schemas.microsoft.com/office/drawing/2014/main" id="{5B0724C6-7FA0-4CD2-AEA1-3F66C7113541}"/>
              </a:ext>
            </a:extLst>
          </p:cNvPr>
          <p:cNvSpPr>
            <a:spLocks noGrp="1"/>
          </p:cNvSpPr>
          <p:nvPr>
            <p:ph type="pic" idx="1"/>
          </p:nvPr>
        </p:nvSpPr>
        <p:spPr>
          <a:xfrm>
            <a:off x="0" y="1825626"/>
            <a:ext cx="5995988" cy="4351338"/>
          </a:xfrm>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itle">
            <a:extLst>
              <a:ext uri="{FF2B5EF4-FFF2-40B4-BE49-F238E27FC236}">
                <a16:creationId xmlns:a16="http://schemas.microsoft.com/office/drawing/2014/main" id="{B1FE13CA-7956-4B78-9E6C-A61CB4E5ADD4}"/>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3240986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with chart">
    <p:spTree>
      <p:nvGrpSpPr>
        <p:cNvPr id="1" name=""/>
        <p:cNvGrpSpPr/>
        <p:nvPr/>
      </p:nvGrpSpPr>
      <p:grpSpPr>
        <a:xfrm>
          <a:off x="0" y="0"/>
          <a:ext cx="0" cy="0"/>
          <a:chOff x="0" y="0"/>
          <a:chExt cx="0" cy="0"/>
        </a:xfrm>
      </p:grpSpPr>
      <p:sp>
        <p:nvSpPr>
          <p:cNvPr id="13" name="Rectangle">
            <a:extLst>
              <a:ext uri="{FF2B5EF4-FFF2-40B4-BE49-F238E27FC236}">
                <a16:creationId xmlns:a16="http://schemas.microsoft.com/office/drawing/2014/main" id="{2EE3B9EE-A748-4B35-BF88-C816B28AC78F}"/>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4" name="Content Placeholder">
            <a:extLst>
              <a:ext uri="{FF2B5EF4-FFF2-40B4-BE49-F238E27FC236}">
                <a16:creationId xmlns:a16="http://schemas.microsoft.com/office/drawing/2014/main" id="{23B86F6F-4EB7-4E2D-9F4B-2B4C217F1616}"/>
              </a:ext>
            </a:extLst>
          </p:cNvPr>
          <p:cNvSpPr>
            <a:spLocks noGrp="1"/>
          </p:cNvSpPr>
          <p:nvPr>
            <p:ph sz="half" idx="2"/>
          </p:nvPr>
        </p:nvSpPr>
        <p:spPr>
          <a:xfrm>
            <a:off x="6172200" y="1825625"/>
            <a:ext cx="5181600" cy="435133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title="Chart placeholder">
            <a:extLst>
              <a:ext uri="{FF2B5EF4-FFF2-40B4-BE49-F238E27FC236}">
                <a16:creationId xmlns:a16="http://schemas.microsoft.com/office/drawing/2014/main" id="{D1BEC2BA-8BC6-4361-B2A4-C43533CC075A}"/>
              </a:ext>
            </a:extLst>
          </p:cNvPr>
          <p:cNvSpPr>
            <a:spLocks noGrp="1"/>
          </p:cNvSpPr>
          <p:nvPr>
            <p:ph type="chart" sz="quarter" idx="13"/>
          </p:nvPr>
        </p:nvSpPr>
        <p:spPr>
          <a:xfrm>
            <a:off x="838200" y="1825625"/>
            <a:ext cx="5180013" cy="4351338"/>
          </a:xfrm>
        </p:spPr>
        <p:txBody>
          <a:bodyPr/>
          <a:lstStyle/>
          <a:p>
            <a:endParaRPr lang="en-US"/>
          </a:p>
        </p:txBody>
      </p:sp>
      <p:sp>
        <p:nvSpPr>
          <p:cNvPr id="10" name="Title">
            <a:extLst>
              <a:ext uri="{FF2B5EF4-FFF2-40B4-BE49-F238E27FC236}">
                <a16:creationId xmlns:a16="http://schemas.microsoft.com/office/drawing/2014/main" id="{57A2335E-09D5-4D2E-B842-44E8BDCD49F8}"/>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15205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vidual bio/moderator">
    <p:spTree>
      <p:nvGrpSpPr>
        <p:cNvPr id="1" name=""/>
        <p:cNvGrpSpPr/>
        <p:nvPr/>
      </p:nvGrpSpPr>
      <p:grpSpPr>
        <a:xfrm>
          <a:off x="0" y="0"/>
          <a:ext cx="0" cy="0"/>
          <a:chOff x="0" y="0"/>
          <a:chExt cx="0" cy="0"/>
        </a:xfrm>
      </p:grpSpPr>
      <p:sp>
        <p:nvSpPr>
          <p:cNvPr id="19" name="Rectangle">
            <a:extLst>
              <a:ext uri="{FF2B5EF4-FFF2-40B4-BE49-F238E27FC236}">
                <a16:creationId xmlns:a16="http://schemas.microsoft.com/office/drawing/2014/main" id="{7A1FEF7D-9C53-4520-8290-6E3DB9F89483}"/>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18" name="Tex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39992" y="5481291"/>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39992" y="5217589"/>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1992481" y="2157284"/>
            <a:ext cx="2743200" cy="2743200"/>
          </a:xfrm>
          <a:prstGeom prst="ellipse">
            <a:avLst/>
          </a:prstGeom>
          <a:solidFill>
            <a:schemeClr val="bg1"/>
          </a:solid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Content Placeholder">
            <a:extLst>
              <a:ext uri="{FF2B5EF4-FFF2-40B4-BE49-F238E27FC236}">
                <a16:creationId xmlns:a16="http://schemas.microsoft.com/office/drawing/2014/main" id="{2991CCDD-8D32-446F-96EF-DB143B612225}"/>
              </a:ext>
            </a:extLst>
          </p:cNvPr>
          <p:cNvSpPr>
            <a:spLocks noGrp="1"/>
          </p:cNvSpPr>
          <p:nvPr>
            <p:ph sz="half" idx="2"/>
          </p:nvPr>
        </p:nvSpPr>
        <p:spPr>
          <a:xfrm>
            <a:off x="6172200" y="1825625"/>
            <a:ext cx="5181600" cy="4351338"/>
          </a:xfrm>
        </p:spPr>
        <p:txBody>
          <a:bodyPr anchor="ct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Oval">
            <a:extLst>
              <a:ext uri="{FF2B5EF4-FFF2-40B4-BE49-F238E27FC236}">
                <a16:creationId xmlns:a16="http://schemas.microsoft.com/office/drawing/2014/main" id="{6B815260-A5D0-4FA7-A4C9-BC8761B49EC3}"/>
              </a:ext>
            </a:extLst>
          </p:cNvPr>
          <p:cNvSpPr/>
          <p:nvPr userDrawn="1"/>
        </p:nvSpPr>
        <p:spPr>
          <a:xfrm>
            <a:off x="1874215" y="2039018"/>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a:extLst>
              <a:ext uri="{FF2B5EF4-FFF2-40B4-BE49-F238E27FC236}">
                <a16:creationId xmlns:a16="http://schemas.microsoft.com/office/drawing/2014/main" id="{353F6414-3B35-4174-B310-CAB0034FFA34}"/>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6063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et team -1 ">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9CF65BDA-AF7A-4938-AF18-CFFFAD9B23E1}"/>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18" name="Text Placeholder 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4" name="Oval 3">
            <a:extLst>
              <a:ext uri="{FF2B5EF4-FFF2-40B4-BE49-F238E27FC236}">
                <a16:creationId xmlns:a16="http://schemas.microsoft.com/office/drawing/2014/main" id="{1E95E197-296B-486D-948A-76666AA18A65}"/>
              </a:ext>
            </a:extLst>
          </p:cNvPr>
          <p:cNvSpPr/>
          <p:nvPr userDrawn="1"/>
        </p:nvSpPr>
        <p:spPr>
          <a:xfrm>
            <a:off x="4597543" y="2074004"/>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a:extLst>
              <a:ext uri="{FF2B5EF4-FFF2-40B4-BE49-F238E27FC236}">
                <a16:creationId xmlns:a16="http://schemas.microsoft.com/office/drawing/2014/main" id="{EF507428-4A93-42B4-B2E0-CD72394E1880}"/>
              </a:ext>
            </a:extLst>
          </p:cNvPr>
          <p:cNvSpPr>
            <a:spLocks noGrp="1"/>
          </p:cNvSpPr>
          <p:nvPr>
            <p:ph type="pic" idx="1"/>
          </p:nvPr>
        </p:nvSpPr>
        <p:spPr>
          <a:xfrm>
            <a:off x="4715808" y="2192269"/>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itle">
            <a:extLst>
              <a:ext uri="{FF2B5EF4-FFF2-40B4-BE49-F238E27FC236}">
                <a16:creationId xmlns:a16="http://schemas.microsoft.com/office/drawing/2014/main" id="{A29CEF48-00D1-4EC3-AD76-D7D6FAF24E8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4274106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t team - 2">
    <p:spTree>
      <p:nvGrpSpPr>
        <p:cNvPr id="1" name=""/>
        <p:cNvGrpSpPr/>
        <p:nvPr/>
      </p:nvGrpSpPr>
      <p:grpSpPr>
        <a:xfrm>
          <a:off x="0" y="0"/>
          <a:ext cx="0" cy="0"/>
          <a:chOff x="0" y="0"/>
          <a:chExt cx="0" cy="0"/>
        </a:xfrm>
      </p:grpSpPr>
      <p:sp>
        <p:nvSpPr>
          <p:cNvPr id="24" name="Rectangle">
            <a:extLst>
              <a:ext uri="{FF2B5EF4-FFF2-40B4-BE49-F238E27FC236}">
                <a16:creationId xmlns:a16="http://schemas.microsoft.com/office/drawing/2014/main" id="{EA7A69B1-4CD4-44A8-BDC6-06666FB363BB}"/>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20" name="Text Placeholder 2b">
            <a:extLst>
              <a:ext uri="{FF2B5EF4-FFF2-40B4-BE49-F238E27FC236}">
                <a16:creationId xmlns:a16="http://schemas.microsoft.com/office/drawing/2014/main" id="{46DB1E9E-5598-4E21-B6BC-593DBC2C0BE0}"/>
              </a:ext>
            </a:extLst>
          </p:cNvPr>
          <p:cNvSpPr>
            <a:spLocks noGrp="1"/>
          </p:cNvSpPr>
          <p:nvPr>
            <p:ph sz="half" idx="19" hasCustomPrompt="1"/>
          </p:nvPr>
        </p:nvSpPr>
        <p:spPr>
          <a:xfrm>
            <a:off x="6653382"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9" name="Text Placeholder 2a">
            <a:extLst>
              <a:ext uri="{FF2B5EF4-FFF2-40B4-BE49-F238E27FC236}">
                <a16:creationId xmlns:a16="http://schemas.microsoft.com/office/drawing/2014/main" id="{FB4A923A-27A2-4AB0-887F-2C09A3379A0E}"/>
              </a:ext>
            </a:extLst>
          </p:cNvPr>
          <p:cNvSpPr>
            <a:spLocks noGrp="1"/>
          </p:cNvSpPr>
          <p:nvPr>
            <p:ph sz="half" idx="18" hasCustomPrompt="1"/>
          </p:nvPr>
        </p:nvSpPr>
        <p:spPr>
          <a:xfrm>
            <a:off x="6653382"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2047606"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Oval 2">
            <a:extLst>
              <a:ext uri="{FF2B5EF4-FFF2-40B4-BE49-F238E27FC236}">
                <a16:creationId xmlns:a16="http://schemas.microsoft.com/office/drawing/2014/main" id="{428F8D71-B409-4E39-8278-084A09EA4E09}"/>
              </a:ext>
            </a:extLst>
          </p:cNvPr>
          <p:cNvSpPr/>
          <p:nvPr userDrawn="1"/>
        </p:nvSpPr>
        <p:spPr>
          <a:xfrm>
            <a:off x="7087605"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b">
            <a:extLst>
              <a:ext uri="{FF2B5EF4-FFF2-40B4-BE49-F238E27FC236}">
                <a16:creationId xmlns:a16="http://schemas.microsoft.com/office/drawing/2014/main" id="{78489BB8-0A91-4510-A4E7-3681D7876E97}"/>
              </a:ext>
            </a:extLst>
          </p:cNvPr>
          <p:cNvSpPr>
            <a:spLocks noGrp="1"/>
          </p:cNvSpPr>
          <p:nvPr>
            <p:ph sz="half" idx="17" hasCustomPrompt="1"/>
          </p:nvPr>
        </p:nvSpPr>
        <p:spPr>
          <a:xfrm>
            <a:off x="1495117" y="5634542"/>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1a">
            <a:extLst>
              <a:ext uri="{FF2B5EF4-FFF2-40B4-BE49-F238E27FC236}">
                <a16:creationId xmlns:a16="http://schemas.microsoft.com/office/drawing/2014/main" id="{7F0C7D94-0A8B-4E2F-BD78-C049C5011E63}"/>
              </a:ext>
            </a:extLst>
          </p:cNvPr>
          <p:cNvSpPr>
            <a:spLocks noGrp="1"/>
          </p:cNvSpPr>
          <p:nvPr>
            <p:ph sz="half" idx="16" hasCustomPrompt="1"/>
          </p:nvPr>
        </p:nvSpPr>
        <p:spPr>
          <a:xfrm>
            <a:off x="1495117" y="5370840"/>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1">
            <a:extLst>
              <a:ext uri="{FF2B5EF4-FFF2-40B4-BE49-F238E27FC236}">
                <a16:creationId xmlns:a16="http://schemas.microsoft.com/office/drawing/2014/main" id="{D826CE8B-31FB-4ED2-92ED-C93D69D5FEB3}"/>
              </a:ext>
            </a:extLst>
          </p:cNvPr>
          <p:cNvSpPr>
            <a:spLocks noGrp="1"/>
          </p:cNvSpPr>
          <p:nvPr>
            <p:ph type="pic" idx="14"/>
          </p:nvPr>
        </p:nvSpPr>
        <p:spPr>
          <a:xfrm>
            <a:off x="7205871" y="2310535"/>
            <a:ext cx="2743200" cy="27432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Oval 1">
            <a:extLst>
              <a:ext uri="{FF2B5EF4-FFF2-40B4-BE49-F238E27FC236}">
                <a16:creationId xmlns:a16="http://schemas.microsoft.com/office/drawing/2014/main" id="{0822A345-BBDB-4B7F-B49C-1F56538757FE}"/>
              </a:ext>
            </a:extLst>
          </p:cNvPr>
          <p:cNvSpPr/>
          <p:nvPr userDrawn="1"/>
        </p:nvSpPr>
        <p:spPr>
          <a:xfrm>
            <a:off x="1929340" y="2192269"/>
            <a:ext cx="2979731" cy="2979731"/>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2EF1B20B-C209-4D11-BAA7-482AA5193659}"/>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007526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et team -3">
    <p:spTree>
      <p:nvGrpSpPr>
        <p:cNvPr id="1" name=""/>
        <p:cNvGrpSpPr/>
        <p:nvPr/>
      </p:nvGrpSpPr>
      <p:grpSpPr>
        <a:xfrm>
          <a:off x="0" y="0"/>
          <a:ext cx="0" cy="0"/>
          <a:chOff x="0" y="0"/>
          <a:chExt cx="0" cy="0"/>
        </a:xfrm>
      </p:grpSpPr>
      <p:sp>
        <p:nvSpPr>
          <p:cNvPr id="28" name="Rectangle">
            <a:extLst>
              <a:ext uri="{FF2B5EF4-FFF2-40B4-BE49-F238E27FC236}">
                <a16:creationId xmlns:a16="http://schemas.microsoft.com/office/drawing/2014/main" id="{AF430B7A-582A-4BD2-AC50-900E7A9FCA65}"/>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20" name="Text Placeholder 3b">
            <a:extLst>
              <a:ext uri="{FF2B5EF4-FFF2-40B4-BE49-F238E27FC236}">
                <a16:creationId xmlns:a16="http://schemas.microsoft.com/office/drawing/2014/main" id="{46DB1E9E-5598-4E21-B6BC-593DBC2C0BE0}"/>
              </a:ext>
            </a:extLst>
          </p:cNvPr>
          <p:cNvSpPr>
            <a:spLocks noGrp="1"/>
          </p:cNvSpPr>
          <p:nvPr>
            <p:ph sz="half" idx="19" hasCustomPrompt="1"/>
          </p:nvPr>
        </p:nvSpPr>
        <p:spPr>
          <a:xfrm>
            <a:off x="8155248"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9" name="Text Placeholder 3a">
            <a:extLst>
              <a:ext uri="{FF2B5EF4-FFF2-40B4-BE49-F238E27FC236}">
                <a16:creationId xmlns:a16="http://schemas.microsoft.com/office/drawing/2014/main" id="{FB4A923A-27A2-4AB0-887F-2C09A3379A0E}"/>
              </a:ext>
            </a:extLst>
          </p:cNvPr>
          <p:cNvSpPr>
            <a:spLocks noGrp="1"/>
          </p:cNvSpPr>
          <p:nvPr>
            <p:ph sz="half" idx="18" hasCustomPrompt="1"/>
          </p:nvPr>
        </p:nvSpPr>
        <p:spPr>
          <a:xfrm>
            <a:off x="8155248"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8966484"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2" name="Oval 3">
            <a:extLst>
              <a:ext uri="{FF2B5EF4-FFF2-40B4-BE49-F238E27FC236}">
                <a16:creationId xmlns:a16="http://schemas.microsoft.com/office/drawing/2014/main" id="{6E181137-1E8E-4080-8045-736C7364C5C0}"/>
              </a:ext>
            </a:extLst>
          </p:cNvPr>
          <p:cNvSpPr/>
          <p:nvPr userDrawn="1"/>
        </p:nvSpPr>
        <p:spPr>
          <a:xfrm>
            <a:off x="8867757"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b">
            <a:extLst>
              <a:ext uri="{FF2B5EF4-FFF2-40B4-BE49-F238E27FC236}">
                <a16:creationId xmlns:a16="http://schemas.microsoft.com/office/drawing/2014/main" id="{78489BB8-0A91-4510-A4E7-3681D7876E97}"/>
              </a:ext>
            </a:extLst>
          </p:cNvPr>
          <p:cNvSpPr>
            <a:spLocks noGrp="1"/>
          </p:cNvSpPr>
          <p:nvPr>
            <p:ph sz="half" idx="17" hasCustomPrompt="1"/>
          </p:nvPr>
        </p:nvSpPr>
        <p:spPr>
          <a:xfrm>
            <a:off x="4171911"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17" name="Text Placeholder 2a">
            <a:extLst>
              <a:ext uri="{FF2B5EF4-FFF2-40B4-BE49-F238E27FC236}">
                <a16:creationId xmlns:a16="http://schemas.microsoft.com/office/drawing/2014/main" id="{7F0C7D94-0A8B-4E2F-BD78-C049C5011E63}"/>
              </a:ext>
            </a:extLst>
          </p:cNvPr>
          <p:cNvSpPr>
            <a:spLocks noGrp="1"/>
          </p:cNvSpPr>
          <p:nvPr>
            <p:ph sz="half" idx="16" hasCustomPrompt="1"/>
          </p:nvPr>
        </p:nvSpPr>
        <p:spPr>
          <a:xfrm>
            <a:off x="4171911"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4983147"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1" name="Oval 2">
            <a:extLst>
              <a:ext uri="{FF2B5EF4-FFF2-40B4-BE49-F238E27FC236}">
                <a16:creationId xmlns:a16="http://schemas.microsoft.com/office/drawing/2014/main" id="{9F09F027-67B0-4832-AA05-069F00742A1F}"/>
              </a:ext>
            </a:extLst>
          </p:cNvPr>
          <p:cNvSpPr/>
          <p:nvPr userDrawn="1"/>
        </p:nvSpPr>
        <p:spPr>
          <a:xfrm>
            <a:off x="4884420"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188574" y="5021537"/>
            <a:ext cx="3848178"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4" name="Tex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188574" y="4757835"/>
            <a:ext cx="3848178"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999810" y="2310535"/>
            <a:ext cx="2225706" cy="2225706"/>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3" name="Oval 1">
            <a:extLst>
              <a:ext uri="{FF2B5EF4-FFF2-40B4-BE49-F238E27FC236}">
                <a16:creationId xmlns:a16="http://schemas.microsoft.com/office/drawing/2014/main" id="{22E415E1-457D-4CB7-831E-C9A83D7E2379}"/>
              </a:ext>
            </a:extLst>
          </p:cNvPr>
          <p:cNvSpPr/>
          <p:nvPr userDrawn="1"/>
        </p:nvSpPr>
        <p:spPr>
          <a:xfrm>
            <a:off x="901083" y="2213040"/>
            <a:ext cx="2423160" cy="2423160"/>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itle">
            <a:extLst>
              <a:ext uri="{FF2B5EF4-FFF2-40B4-BE49-F238E27FC236}">
                <a16:creationId xmlns:a16="http://schemas.microsoft.com/office/drawing/2014/main" id="{4DB0ABD1-593B-4529-913A-F852F3DB2F16}"/>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264254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et team - 4">
    <p:spTree>
      <p:nvGrpSpPr>
        <p:cNvPr id="1" name=""/>
        <p:cNvGrpSpPr/>
        <p:nvPr/>
      </p:nvGrpSpPr>
      <p:grpSpPr>
        <a:xfrm>
          <a:off x="0" y="0"/>
          <a:ext cx="0" cy="0"/>
          <a:chOff x="0" y="0"/>
          <a:chExt cx="0" cy="0"/>
        </a:xfrm>
      </p:grpSpPr>
      <p:sp>
        <p:nvSpPr>
          <p:cNvPr id="29" name="Rectangle">
            <a:extLst>
              <a:ext uri="{FF2B5EF4-FFF2-40B4-BE49-F238E27FC236}">
                <a16:creationId xmlns:a16="http://schemas.microsoft.com/office/drawing/2014/main" id="{18E1B082-5B37-4AC1-9E71-DA2C97F45049}"/>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a:extLst>
              <a:ext uri="{FF2B5EF4-FFF2-40B4-BE49-F238E27FC236}">
                <a16:creationId xmlns:a16="http://schemas.microsoft.com/office/drawing/2014/main" id="{698F5DF4-567F-42F7-9ABF-79BE965EFF5F}"/>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8" name="Picture Placeholder 2">
            <a:extLst>
              <a:ext uri="{FF2B5EF4-FFF2-40B4-BE49-F238E27FC236}">
                <a16:creationId xmlns:a16="http://schemas.microsoft.com/office/drawing/2014/main" id="{EF507428-4A93-42B4-B2E0-CD72394E1880}"/>
              </a:ext>
            </a:extLst>
          </p:cNvPr>
          <p:cNvSpPr>
            <a:spLocks noGrp="1"/>
          </p:cNvSpPr>
          <p:nvPr>
            <p:ph type="pic" idx="1"/>
          </p:nvPr>
        </p:nvSpPr>
        <p:spPr>
          <a:xfrm>
            <a:off x="3533364"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1" name="Text Placeholder 4b">
            <a:extLst>
              <a:ext uri="{FF2B5EF4-FFF2-40B4-BE49-F238E27FC236}">
                <a16:creationId xmlns:a16="http://schemas.microsoft.com/office/drawing/2014/main" id="{1A29A235-9167-4F27-B5C3-CB2ACCB16273}"/>
              </a:ext>
            </a:extLst>
          </p:cNvPr>
          <p:cNvSpPr>
            <a:spLocks noGrp="1"/>
          </p:cNvSpPr>
          <p:nvPr>
            <p:ph sz="half" idx="29" hasCustomPrompt="1"/>
          </p:nvPr>
        </p:nvSpPr>
        <p:spPr>
          <a:xfrm>
            <a:off x="9434265"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30" name="Text Placeholder 4a">
            <a:extLst>
              <a:ext uri="{FF2B5EF4-FFF2-40B4-BE49-F238E27FC236}">
                <a16:creationId xmlns:a16="http://schemas.microsoft.com/office/drawing/2014/main" id="{778778C9-2C47-4D08-ADDF-45D2A93DCBD3}"/>
              </a:ext>
            </a:extLst>
          </p:cNvPr>
          <p:cNvSpPr>
            <a:spLocks noGrp="1"/>
          </p:cNvSpPr>
          <p:nvPr>
            <p:ph sz="half" idx="28" hasCustomPrompt="1"/>
          </p:nvPr>
        </p:nvSpPr>
        <p:spPr>
          <a:xfrm>
            <a:off x="9434265"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4" name="Picture Placeholder 4">
            <a:extLst>
              <a:ext uri="{FF2B5EF4-FFF2-40B4-BE49-F238E27FC236}">
                <a16:creationId xmlns:a16="http://schemas.microsoft.com/office/drawing/2014/main" id="{EF36742C-82DA-4933-9D07-A891DC81BF22}"/>
              </a:ext>
            </a:extLst>
          </p:cNvPr>
          <p:cNvSpPr>
            <a:spLocks noGrp="1"/>
          </p:cNvSpPr>
          <p:nvPr>
            <p:ph type="pic" idx="20"/>
          </p:nvPr>
        </p:nvSpPr>
        <p:spPr>
          <a:xfrm>
            <a:off x="9877566"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9" name="Oval 4">
            <a:extLst>
              <a:ext uri="{FF2B5EF4-FFF2-40B4-BE49-F238E27FC236}">
                <a16:creationId xmlns:a16="http://schemas.microsoft.com/office/drawing/2014/main" id="{B6A79364-8CF2-4CE5-8BCA-87345CE51044}"/>
              </a:ext>
            </a:extLst>
          </p:cNvPr>
          <p:cNvSpPr/>
          <p:nvPr userDrawn="1"/>
        </p:nvSpPr>
        <p:spPr>
          <a:xfrm>
            <a:off x="9784841"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3b">
            <a:extLst>
              <a:ext uri="{FF2B5EF4-FFF2-40B4-BE49-F238E27FC236}">
                <a16:creationId xmlns:a16="http://schemas.microsoft.com/office/drawing/2014/main" id="{D2D81906-7A9A-4C0B-89FC-E990B885BF39}"/>
              </a:ext>
            </a:extLst>
          </p:cNvPr>
          <p:cNvSpPr>
            <a:spLocks noGrp="1"/>
          </p:cNvSpPr>
          <p:nvPr>
            <p:ph sz="half" idx="25" hasCustomPrompt="1"/>
          </p:nvPr>
        </p:nvSpPr>
        <p:spPr>
          <a:xfrm>
            <a:off x="6256856"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25" name="Text Placeholder 3a">
            <a:extLst>
              <a:ext uri="{FF2B5EF4-FFF2-40B4-BE49-F238E27FC236}">
                <a16:creationId xmlns:a16="http://schemas.microsoft.com/office/drawing/2014/main" id="{99337B20-4CC7-4009-A4E8-FF02DFAE129C}"/>
              </a:ext>
            </a:extLst>
          </p:cNvPr>
          <p:cNvSpPr>
            <a:spLocks noGrp="1"/>
          </p:cNvSpPr>
          <p:nvPr>
            <p:ph sz="half" idx="24" hasCustomPrompt="1"/>
          </p:nvPr>
        </p:nvSpPr>
        <p:spPr>
          <a:xfrm>
            <a:off x="6256856"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2" name="Picture Placeholder 3">
            <a:extLst>
              <a:ext uri="{FF2B5EF4-FFF2-40B4-BE49-F238E27FC236}">
                <a16:creationId xmlns:a16="http://schemas.microsoft.com/office/drawing/2014/main" id="{D826CE8B-31FB-4ED2-92ED-C93D69D5FEB3}"/>
              </a:ext>
            </a:extLst>
          </p:cNvPr>
          <p:cNvSpPr>
            <a:spLocks noGrp="1"/>
          </p:cNvSpPr>
          <p:nvPr>
            <p:ph type="pic" idx="14"/>
          </p:nvPr>
        </p:nvSpPr>
        <p:spPr>
          <a:xfrm>
            <a:off x="6705465"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8" name="Oval 3">
            <a:extLst>
              <a:ext uri="{FF2B5EF4-FFF2-40B4-BE49-F238E27FC236}">
                <a16:creationId xmlns:a16="http://schemas.microsoft.com/office/drawing/2014/main" id="{D604F2E7-49C4-4E3A-BA01-3AAB9D427E3F}"/>
              </a:ext>
            </a:extLst>
          </p:cNvPr>
          <p:cNvSpPr/>
          <p:nvPr userDrawn="1"/>
        </p:nvSpPr>
        <p:spPr>
          <a:xfrm>
            <a:off x="6612740"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b">
            <a:extLst>
              <a:ext uri="{FF2B5EF4-FFF2-40B4-BE49-F238E27FC236}">
                <a16:creationId xmlns:a16="http://schemas.microsoft.com/office/drawing/2014/main" id="{D7365743-7CE4-4FA8-8B0B-F2570F35E0E5}"/>
              </a:ext>
            </a:extLst>
          </p:cNvPr>
          <p:cNvSpPr>
            <a:spLocks noGrp="1"/>
          </p:cNvSpPr>
          <p:nvPr>
            <p:ph sz="half" idx="22" hasCustomPrompt="1"/>
          </p:nvPr>
        </p:nvSpPr>
        <p:spPr>
          <a:xfrm>
            <a:off x="3130527"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21" name="Text Placeholder 2a">
            <a:extLst>
              <a:ext uri="{FF2B5EF4-FFF2-40B4-BE49-F238E27FC236}">
                <a16:creationId xmlns:a16="http://schemas.microsoft.com/office/drawing/2014/main" id="{B7C73F9F-0C6B-415A-85AE-B78C31C59E61}"/>
              </a:ext>
            </a:extLst>
          </p:cNvPr>
          <p:cNvSpPr>
            <a:spLocks noGrp="1"/>
          </p:cNvSpPr>
          <p:nvPr>
            <p:ph sz="half" idx="21" hasCustomPrompt="1"/>
          </p:nvPr>
        </p:nvSpPr>
        <p:spPr>
          <a:xfrm>
            <a:off x="3130527"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36" name="Oval 2">
            <a:extLst>
              <a:ext uri="{FF2B5EF4-FFF2-40B4-BE49-F238E27FC236}">
                <a16:creationId xmlns:a16="http://schemas.microsoft.com/office/drawing/2014/main" id="{2B875BE3-EDBB-45F1-973D-3D8FE472A471}"/>
              </a:ext>
            </a:extLst>
          </p:cNvPr>
          <p:cNvSpPr/>
          <p:nvPr userDrawn="1"/>
        </p:nvSpPr>
        <p:spPr>
          <a:xfrm>
            <a:off x="3440639"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b">
            <a:extLst>
              <a:ext uri="{FF2B5EF4-FFF2-40B4-BE49-F238E27FC236}">
                <a16:creationId xmlns:a16="http://schemas.microsoft.com/office/drawing/2014/main" id="{FAF7C71F-A903-4690-AE65-53C2C2468315}"/>
              </a:ext>
            </a:extLst>
          </p:cNvPr>
          <p:cNvSpPr>
            <a:spLocks noGrp="1"/>
          </p:cNvSpPr>
          <p:nvPr>
            <p:ph sz="half" idx="15" hasCustomPrompt="1"/>
          </p:nvPr>
        </p:nvSpPr>
        <p:spPr>
          <a:xfrm>
            <a:off x="55283" y="5021537"/>
            <a:ext cx="2702769" cy="263702"/>
          </a:xfrm>
        </p:spPr>
        <p:txBody>
          <a:bodyPr>
            <a:noAutofit/>
          </a:bodyPr>
          <a:lstStyle>
            <a:lvl1pPr marL="0" indent="0" algn="ctr">
              <a:buNone/>
              <a:defRPr sz="1400" spc="0" baseline="0">
                <a:solidFill>
                  <a:srgbClr val="616265"/>
                </a:solidFill>
                <a:latin typeface="Open Sans Light ITALIC" panose="020B0306030504020204" pitchFamily="34" charset="0"/>
                <a:ea typeface="Open Sans Light ITALIC" panose="020B0306030504020204" pitchFamily="34" charset="0"/>
                <a:cs typeface="Open Sans Light ITALIC" panose="020B03060305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Title Here</a:t>
            </a:r>
          </a:p>
        </p:txBody>
      </p:sp>
      <p:sp>
        <p:nvSpPr>
          <p:cNvPr id="4" name="Text Placeholder 1a">
            <a:extLst>
              <a:ext uri="{FF2B5EF4-FFF2-40B4-BE49-F238E27FC236}">
                <a16:creationId xmlns:a16="http://schemas.microsoft.com/office/drawing/2014/main" id="{23B86F6F-4EB7-4E2D-9F4B-2B4C217F1616}"/>
              </a:ext>
            </a:extLst>
          </p:cNvPr>
          <p:cNvSpPr>
            <a:spLocks noGrp="1"/>
          </p:cNvSpPr>
          <p:nvPr>
            <p:ph sz="half" idx="2" hasCustomPrompt="1"/>
          </p:nvPr>
        </p:nvSpPr>
        <p:spPr>
          <a:xfrm>
            <a:off x="55283" y="4757835"/>
            <a:ext cx="2702769" cy="263702"/>
          </a:xfrm>
        </p:spPr>
        <p:txBody>
          <a:bodyPr>
            <a:normAutofit/>
          </a:bodyPr>
          <a:lstStyle>
            <a:lvl1pPr marL="0" indent="0" algn="ctr">
              <a:buNone/>
              <a:defRPr sz="1600" spc="10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NAME HERE</a:t>
            </a:r>
          </a:p>
        </p:txBody>
      </p:sp>
      <p:sp>
        <p:nvSpPr>
          <p:cNvPr id="11" name="Picture Placeholder 1">
            <a:extLst>
              <a:ext uri="{FF2B5EF4-FFF2-40B4-BE49-F238E27FC236}">
                <a16:creationId xmlns:a16="http://schemas.microsoft.com/office/drawing/2014/main" id="{914566CE-D76E-48EC-9648-A68A6A15D600}"/>
              </a:ext>
            </a:extLst>
          </p:cNvPr>
          <p:cNvSpPr>
            <a:spLocks noGrp="1"/>
          </p:cNvSpPr>
          <p:nvPr>
            <p:ph type="pic" idx="13"/>
          </p:nvPr>
        </p:nvSpPr>
        <p:spPr>
          <a:xfrm>
            <a:off x="492740" y="2310535"/>
            <a:ext cx="1828800" cy="1828800"/>
          </a:xfrm>
          <a:prstGeom prst="ellipse">
            <a:avLst/>
          </a:prstGeom>
          <a:noFill/>
        </p:spPr>
        <p:txBody>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7" name="Oval 1">
            <a:extLst>
              <a:ext uri="{FF2B5EF4-FFF2-40B4-BE49-F238E27FC236}">
                <a16:creationId xmlns:a16="http://schemas.microsoft.com/office/drawing/2014/main" id="{2787829E-EEB1-4AE1-B17E-EE6E2FBD230A}"/>
              </a:ext>
            </a:extLst>
          </p:cNvPr>
          <p:cNvSpPr/>
          <p:nvPr userDrawn="1"/>
        </p:nvSpPr>
        <p:spPr>
          <a:xfrm>
            <a:off x="399542" y="2217137"/>
            <a:ext cx="2014249" cy="2014249"/>
          </a:xfrm>
          <a:prstGeom prst="ellipse">
            <a:avLst/>
          </a:prstGeom>
          <a:noFill/>
          <a:ln w="38100">
            <a:solidFill>
              <a:srgbClr val="0F7F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a:extLst>
              <a:ext uri="{FF2B5EF4-FFF2-40B4-BE49-F238E27FC236}">
                <a16:creationId xmlns:a16="http://schemas.microsoft.com/office/drawing/2014/main" id="{F02F969A-CD4F-4F8A-817E-07F0AF7763BA}"/>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659027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Rectangle">
            <a:extLst>
              <a:ext uri="{FF2B5EF4-FFF2-40B4-BE49-F238E27FC236}">
                <a16:creationId xmlns:a16="http://schemas.microsoft.com/office/drawing/2014/main" id="{7C137721-040B-4696-9E21-8874C486383F}"/>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a:extLst>
              <a:ext uri="{FF2B5EF4-FFF2-40B4-BE49-F238E27FC236}">
                <a16:creationId xmlns:a16="http://schemas.microsoft.com/office/drawing/2014/main" id="{8FE660B7-A519-4F6D-AC19-E715D1BD7743}"/>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6" name="Content Placeholder 2">
            <a:extLst>
              <a:ext uri="{FF2B5EF4-FFF2-40B4-BE49-F238E27FC236}">
                <a16:creationId xmlns:a16="http://schemas.microsoft.com/office/drawing/2014/main" id="{AE73FF5C-6390-4847-8743-8F7B4D1DEE1E}"/>
              </a:ext>
            </a:extLst>
          </p:cNvPr>
          <p:cNvSpPr>
            <a:spLocks noGrp="1"/>
          </p:cNvSpPr>
          <p:nvPr>
            <p:ph sz="quarter" idx="4"/>
          </p:nvPr>
        </p:nvSpPr>
        <p:spPr>
          <a:xfrm>
            <a:off x="6172200" y="2505075"/>
            <a:ext cx="5183188" cy="368458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3DE4F53F-480C-4667-905C-6F28C5C41E46}"/>
              </a:ext>
            </a:extLst>
          </p:cNvPr>
          <p:cNvSpPr>
            <a:spLocks noGrp="1"/>
          </p:cNvSpPr>
          <p:nvPr>
            <p:ph type="body" sz="quarter" idx="3" hasCustomPrompt="1"/>
          </p:nvPr>
        </p:nvSpPr>
        <p:spPr>
          <a:xfrm>
            <a:off x="6172200" y="1681163"/>
            <a:ext cx="5183188" cy="600861"/>
          </a:xfrm>
        </p:spPr>
        <p:txBody>
          <a:bodyPr anchor="b">
            <a:normAutofit/>
          </a:bodyPr>
          <a:lstStyle>
            <a:lvl1pPr marL="0" indent="0">
              <a:buNone/>
              <a:defRPr sz="1600" b="0"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1">
            <a:extLst>
              <a:ext uri="{FF2B5EF4-FFF2-40B4-BE49-F238E27FC236}">
                <a16:creationId xmlns:a16="http://schemas.microsoft.com/office/drawing/2014/main" id="{D4734ECA-8749-48F4-AA5E-2904278DA22A}"/>
              </a:ext>
            </a:extLst>
          </p:cNvPr>
          <p:cNvSpPr>
            <a:spLocks noGrp="1"/>
          </p:cNvSpPr>
          <p:nvPr>
            <p:ph sz="half" idx="2"/>
          </p:nvPr>
        </p:nvSpPr>
        <p:spPr>
          <a:xfrm>
            <a:off x="839788" y="2505075"/>
            <a:ext cx="5157787" cy="3684588"/>
          </a:xfrm>
        </p:spPr>
        <p:txBody>
          <a:bodyPr/>
          <a:lstStyle>
            <a:lvl1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1pPr>
            <a:lvl2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2pPr>
            <a:lvl3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3pPr>
            <a:lvl4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4pPr>
            <a:lvl5pPr>
              <a:buClr>
                <a:srgbClr val="0F7FC9"/>
              </a:buClr>
              <a:defRPr>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
            <a:extLst>
              <a:ext uri="{FF2B5EF4-FFF2-40B4-BE49-F238E27FC236}">
                <a16:creationId xmlns:a16="http://schemas.microsoft.com/office/drawing/2014/main" id="{964BFAD1-0342-449C-BD2F-0775486150A4}"/>
              </a:ext>
            </a:extLst>
          </p:cNvPr>
          <p:cNvSpPr>
            <a:spLocks noGrp="1"/>
          </p:cNvSpPr>
          <p:nvPr>
            <p:ph type="body" idx="1" hasCustomPrompt="1"/>
          </p:nvPr>
        </p:nvSpPr>
        <p:spPr>
          <a:xfrm>
            <a:off x="839788" y="1681163"/>
            <a:ext cx="5157787" cy="600861"/>
          </a:xfrm>
        </p:spPr>
        <p:txBody>
          <a:bodyPr anchor="b">
            <a:normAutofit/>
          </a:bodyPr>
          <a:lstStyle>
            <a:lvl1pPr marL="0" indent="0">
              <a:buNone/>
              <a:defRPr sz="1600" b="0" spc="90" baseline="0">
                <a:solidFill>
                  <a:srgbClr val="616265"/>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Title">
            <a:extLst>
              <a:ext uri="{FF2B5EF4-FFF2-40B4-BE49-F238E27FC236}">
                <a16:creationId xmlns:a16="http://schemas.microsoft.com/office/drawing/2014/main" id="{2F829D21-1687-4094-B1C2-50C6B041D065}"/>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894639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9E7C685F-1480-4BC0-B7CD-E9853276C78E}"/>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a:extLst>
              <a:ext uri="{FF2B5EF4-FFF2-40B4-BE49-F238E27FC236}">
                <a16:creationId xmlns:a16="http://schemas.microsoft.com/office/drawing/2014/main" id="{F4BE94C1-9CFA-48A1-B88B-52BC4FB6EBA5}"/>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8" name="Title">
            <a:extLst>
              <a:ext uri="{FF2B5EF4-FFF2-40B4-BE49-F238E27FC236}">
                <a16:creationId xmlns:a16="http://schemas.microsoft.com/office/drawing/2014/main" id="{DD0C31A5-E6CA-4A98-9391-7ED9EE3E16DB}"/>
              </a:ext>
            </a:extLst>
          </p:cNvPr>
          <p:cNvSpPr>
            <a:spLocks noGrp="1"/>
          </p:cNvSpPr>
          <p:nvPr>
            <p:ph type="title"/>
          </p:nvPr>
        </p:nvSpPr>
        <p:spPr>
          <a:xfrm>
            <a:off x="838200" y="365125"/>
            <a:ext cx="10515600" cy="1325563"/>
          </a:xfrm>
        </p:spPr>
        <p:txBody>
          <a:bodyPr/>
          <a:lstStyle>
            <a:lvl1pPr>
              <a:defRPr b="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865201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994FD936-8F73-40AD-8F9B-5D0E82D9DDF0}"/>
              </a:ext>
            </a:extLst>
          </p:cNvPr>
          <p:cNvSpPr/>
          <p:nvPr userDrawn="1"/>
        </p:nvSpPr>
        <p:spPr>
          <a:xfrm>
            <a:off x="11009489" y="6420819"/>
            <a:ext cx="1182511" cy="261585"/>
          </a:xfrm>
          <a:prstGeom prst="rect">
            <a:avLst/>
          </a:prstGeom>
          <a:solidFill>
            <a:srgbClr val="6162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a:extLst>
              <a:ext uri="{FF2B5EF4-FFF2-40B4-BE49-F238E27FC236}">
                <a16:creationId xmlns:a16="http://schemas.microsoft.com/office/drawing/2014/main" id="{F0B6617D-9E58-4EA4-99CB-FD577975950A}"/>
              </a:ext>
            </a:extLst>
          </p:cNvPr>
          <p:cNvSpPr>
            <a:spLocks noGrp="1"/>
          </p:cNvSpPr>
          <p:nvPr>
            <p:ph type="sldNum" sz="quarter" idx="12"/>
          </p:nvPr>
        </p:nvSpPr>
        <p:spPr>
          <a:xfrm>
            <a:off x="8656320" y="6356350"/>
            <a:ext cx="2743200" cy="365125"/>
          </a:xfrm>
          <a:prstGeom prst="rect">
            <a:avLst/>
          </a:prstGeom>
        </p:spPr>
        <p:txBody>
          <a:bodyPr/>
          <a:lstStyle>
            <a:lvl1pP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Tree>
    <p:extLst>
      <p:ext uri="{BB962C8B-B14F-4D97-AF65-F5344CB8AC3E}">
        <p14:creationId xmlns:p14="http://schemas.microsoft.com/office/powerpoint/2010/main" val="679339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act Us">
    <p:spTree>
      <p:nvGrpSpPr>
        <p:cNvPr id="1" name=""/>
        <p:cNvGrpSpPr/>
        <p:nvPr/>
      </p:nvGrpSpPr>
      <p:grpSpPr>
        <a:xfrm>
          <a:off x="0" y="0"/>
          <a:ext cx="0" cy="0"/>
          <a:chOff x="0" y="0"/>
          <a:chExt cx="0" cy="0"/>
        </a:xfrm>
      </p:grpSpPr>
      <p:sp>
        <p:nvSpPr>
          <p:cNvPr id="12" name="Freeform Shape">
            <a:extLst>
              <a:ext uri="{FF2B5EF4-FFF2-40B4-BE49-F238E27FC236}">
                <a16:creationId xmlns:a16="http://schemas.microsoft.com/office/drawing/2014/main" id="{F23DF887-9F11-47DC-9A0F-AFB1708A012C}"/>
              </a:ext>
            </a:extLst>
          </p:cNvPr>
          <p:cNvSpPr/>
          <p:nvPr userDrawn="1"/>
        </p:nvSpPr>
        <p:spPr>
          <a:xfrm rot="5400000">
            <a:off x="288427" y="-288428"/>
            <a:ext cx="6843087" cy="7419940"/>
          </a:xfrm>
          <a:custGeom>
            <a:avLst/>
            <a:gdLst>
              <a:gd name="connsiteX0" fmla="*/ 6843087 w 6843087"/>
              <a:gd name="connsiteY0" fmla="*/ 0 h 7419940"/>
              <a:gd name="connsiteX1" fmla="*/ 6843087 w 6843087"/>
              <a:gd name="connsiteY1" fmla="*/ 580445 h 7419940"/>
              <a:gd name="connsiteX2" fmla="*/ 6843087 w 6843087"/>
              <a:gd name="connsiteY2" fmla="*/ 6839495 h 7419940"/>
              <a:gd name="connsiteX3" fmla="*/ 6843087 w 6843087"/>
              <a:gd name="connsiteY3" fmla="*/ 7419940 h 7419940"/>
              <a:gd name="connsiteX4" fmla="*/ 0 w 6843087"/>
              <a:gd name="connsiteY4" fmla="*/ 7419940 h 7419940"/>
              <a:gd name="connsiteX5" fmla="*/ 0 w 6843087"/>
              <a:gd name="connsiteY5" fmla="*/ 6839495 h 7419940"/>
              <a:gd name="connsiteX6" fmla="*/ 0 w 6843087"/>
              <a:gd name="connsiteY6" fmla="*/ 2412170 h 7419940"/>
              <a:gd name="connsiteX7" fmla="*/ 0 w 6843087"/>
              <a:gd name="connsiteY7" fmla="*/ 1831725 h 7419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43087" h="7419940">
                <a:moveTo>
                  <a:pt x="6843087" y="0"/>
                </a:moveTo>
                <a:lnTo>
                  <a:pt x="6843087" y="580445"/>
                </a:lnTo>
                <a:lnTo>
                  <a:pt x="6843087" y="6839495"/>
                </a:lnTo>
                <a:lnTo>
                  <a:pt x="6843087" y="7419940"/>
                </a:lnTo>
                <a:lnTo>
                  <a:pt x="0" y="7419940"/>
                </a:lnTo>
                <a:lnTo>
                  <a:pt x="0" y="6839495"/>
                </a:lnTo>
                <a:lnTo>
                  <a:pt x="0" y="2412170"/>
                </a:lnTo>
                <a:lnTo>
                  <a:pt x="0" y="1831725"/>
                </a:lnTo>
                <a:close/>
              </a:path>
            </a:pathLst>
          </a:custGeom>
          <a:solidFill>
            <a:srgbClr val="0F7F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ocial media links">
            <a:extLst>
              <a:ext uri="{FF2B5EF4-FFF2-40B4-BE49-F238E27FC236}">
                <a16:creationId xmlns:a16="http://schemas.microsoft.com/office/drawing/2014/main" id="{E2EF5340-22E6-4DA2-96A7-A9EEB1D8C17F}"/>
              </a:ext>
            </a:extLst>
          </p:cNvPr>
          <p:cNvSpPr txBox="1">
            <a:spLocks/>
          </p:cNvSpPr>
          <p:nvPr userDrawn="1"/>
        </p:nvSpPr>
        <p:spPr>
          <a:xfrm>
            <a:off x="2013385" y="4291864"/>
            <a:ext cx="4625539" cy="1769350"/>
          </a:xfrm>
          <a:prstGeom prst="rect">
            <a:avLst/>
          </a:prstGeom>
        </p:spPr>
        <p:txBody>
          <a:bodyPr>
            <a:noAutofit/>
          </a:bodyPr>
          <a:lstStyle>
            <a:lvl1pPr marL="0" indent="0" algn="l" defTabSz="914400" rtl="0" eaLnBrk="1" latinLnBrk="0" hangingPunct="1">
              <a:lnSpc>
                <a:spcPct val="90000"/>
              </a:lnSpc>
              <a:spcBef>
                <a:spcPts val="800"/>
              </a:spcBef>
              <a:buFont typeface="Arial" panose="020B0604020202020204" pitchFamily="34" charset="0"/>
              <a:buNone/>
              <a:defRPr sz="1500" b="0" i="0" kern="1200" spc="8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t>TBD</a:t>
            </a:r>
          </a:p>
          <a:p>
            <a:endParaRPr lang="en-US"/>
          </a:p>
          <a:p>
            <a:r>
              <a:rPr lang="en-US"/>
              <a:t>NIHGrantsEvents@nih.gov</a:t>
            </a:r>
          </a:p>
          <a:p>
            <a:endParaRPr lang="en-US"/>
          </a:p>
          <a:p>
            <a:r>
              <a:rPr lang="en-US"/>
              <a:t>@NIHGrants</a:t>
            </a:r>
          </a:p>
        </p:txBody>
      </p:sp>
      <p:sp>
        <p:nvSpPr>
          <p:cNvPr id="11" name="Social media outlets">
            <a:extLst>
              <a:ext uri="{FF2B5EF4-FFF2-40B4-BE49-F238E27FC236}">
                <a16:creationId xmlns:a16="http://schemas.microsoft.com/office/drawing/2014/main" id="{12EA7E87-1DFD-4E9F-9E7A-DEF6A916ECCF}"/>
              </a:ext>
            </a:extLst>
          </p:cNvPr>
          <p:cNvSpPr txBox="1">
            <a:spLocks/>
          </p:cNvSpPr>
          <p:nvPr userDrawn="1"/>
        </p:nvSpPr>
        <p:spPr>
          <a:xfrm>
            <a:off x="552450" y="4335578"/>
            <a:ext cx="1613336" cy="1769350"/>
          </a:xfrm>
          <a:prstGeom prst="rect">
            <a:avLst/>
          </a:prstGeom>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spc="80" baseline="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a:t>WEBSITE </a:t>
            </a:r>
          </a:p>
          <a:p>
            <a:pPr algn="l"/>
            <a:endParaRPr lang="en-US"/>
          </a:p>
          <a:p>
            <a:pPr algn="l"/>
            <a:r>
              <a:rPr lang="en-US"/>
              <a:t>EMAIL </a:t>
            </a:r>
          </a:p>
          <a:p>
            <a:pPr algn="l"/>
            <a:endParaRPr lang="en-US"/>
          </a:p>
          <a:p>
            <a:pPr algn="l"/>
            <a:r>
              <a:rPr lang="en-US"/>
              <a:t>TWITTER </a:t>
            </a:r>
          </a:p>
        </p:txBody>
      </p:sp>
      <p:sp>
        <p:nvSpPr>
          <p:cNvPr id="13" name="Title">
            <a:extLst>
              <a:ext uri="{FF2B5EF4-FFF2-40B4-BE49-F238E27FC236}">
                <a16:creationId xmlns:a16="http://schemas.microsoft.com/office/drawing/2014/main" id="{1FAF5A08-4F41-4A1E-B92D-888C0D675312}"/>
              </a:ext>
            </a:extLst>
          </p:cNvPr>
          <p:cNvSpPr txBox="1">
            <a:spLocks/>
          </p:cNvSpPr>
          <p:nvPr userDrawn="1"/>
        </p:nvSpPr>
        <p:spPr>
          <a:xfrm>
            <a:off x="167317" y="2766218"/>
            <a:ext cx="3996937" cy="1325563"/>
          </a:xfrm>
          <a:prstGeom prst="rect">
            <a:avLst/>
          </a:prstGeom>
        </p:spPr>
        <p:txBody>
          <a:bodyPr anchor="ctr">
            <a:normAutofit/>
          </a:bodyPr>
          <a:lstStyle>
            <a:lvl1pPr algn="ctr" defTabSz="914400" rtl="0" eaLnBrk="1" latinLnBrk="0" hangingPunct="1">
              <a:lnSpc>
                <a:spcPct val="90000"/>
              </a:lnSpc>
              <a:spcBef>
                <a:spcPct val="0"/>
              </a:spcBef>
              <a:buNone/>
              <a:defRPr sz="4800" b="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Contact Us</a:t>
            </a:r>
          </a:p>
        </p:txBody>
      </p:sp>
      <p:pic>
        <p:nvPicPr>
          <p:cNvPr id="3" name="Picture 2" descr="National Institutes of Health Logo: Turning Discovery Into Health">
            <a:extLst>
              <a:ext uri="{FF2B5EF4-FFF2-40B4-BE49-F238E27FC236}">
                <a16:creationId xmlns:a16="http://schemas.microsoft.com/office/drawing/2014/main" id="{EC43E4D3-2873-EAC7-B270-F5F9A2F535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115300" y="3164136"/>
            <a:ext cx="3414878" cy="529725"/>
          </a:xfrm>
          <a:prstGeom prst="rect">
            <a:avLst/>
          </a:prstGeom>
        </p:spPr>
      </p:pic>
      <p:pic>
        <p:nvPicPr>
          <p:cNvPr id="4" name="Picture 3" descr="HHS logo">
            <a:extLst>
              <a:ext uri="{FF2B5EF4-FFF2-40B4-BE49-F238E27FC236}">
                <a16:creationId xmlns:a16="http://schemas.microsoft.com/office/drawing/2014/main" id="{AB788C02-BC84-E836-ABB4-B55363E1360E}"/>
              </a:ext>
            </a:extLst>
          </p:cNvPr>
          <p:cNvPicPr>
            <a:picLocks noChangeAspect="1"/>
          </p:cNvPicPr>
          <p:nvPr userDrawn="1"/>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115175" y="3049808"/>
            <a:ext cx="876248" cy="794465"/>
          </a:xfrm>
          <a:prstGeom prst="rect">
            <a:avLst/>
          </a:prstGeom>
        </p:spPr>
      </p:pic>
    </p:spTree>
    <p:extLst>
      <p:ext uri="{BB962C8B-B14F-4D97-AF65-F5344CB8AC3E}">
        <p14:creationId xmlns:p14="http://schemas.microsoft.com/office/powerpoint/2010/main" val="294372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9E11EA67-2F6B-4F3E-95AC-3E985C19337C}"/>
              </a:ext>
            </a:extLst>
          </p:cNvPr>
          <p:cNvSpPr>
            <a:spLocks noGrp="1"/>
          </p:cNvSpPr>
          <p:nvPr>
            <p:ph type="sldNum" sz="quarter" idx="4"/>
          </p:nvPr>
        </p:nvSpPr>
        <p:spPr>
          <a:xfrm>
            <a:off x="8634453" y="6356350"/>
            <a:ext cx="2743200" cy="365125"/>
          </a:xfrm>
          <a:prstGeom prst="rect">
            <a:avLst/>
          </a:prstGeom>
        </p:spPr>
        <p:txBody>
          <a:bodyPr vert="horz" lIns="91440" tIns="45720" rIns="91440" bIns="45720" rtlCol="0" anchor="ctr"/>
          <a:lstStyle>
            <a:lvl1pPr algn="r">
              <a:defRPr sz="105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a:t>
            </a:fld>
            <a:endParaRPr lang="en-US"/>
          </a:p>
        </p:txBody>
      </p:sp>
      <p:sp>
        <p:nvSpPr>
          <p:cNvPr id="3" name="Text Placeholder">
            <a:extLst>
              <a:ext uri="{FF2B5EF4-FFF2-40B4-BE49-F238E27FC236}">
                <a16:creationId xmlns:a16="http://schemas.microsoft.com/office/drawing/2014/main" id="{39EC2936-D94A-4740-B83D-1EA436B25E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a:extLst>
              <a:ext uri="{FF2B5EF4-FFF2-40B4-BE49-F238E27FC236}">
                <a16:creationId xmlns:a16="http://schemas.microsoft.com/office/drawing/2014/main" id="{6D548E5B-1AD2-44B7-B761-15D7A14138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pic>
        <p:nvPicPr>
          <p:cNvPr id="7" name="Picture 6" descr="Graphical user interface, text&#10;&#10;Description automatically generated">
            <a:extLst>
              <a:ext uri="{FF2B5EF4-FFF2-40B4-BE49-F238E27FC236}">
                <a16:creationId xmlns:a16="http://schemas.microsoft.com/office/drawing/2014/main" id="{C7588560-3F82-EAE0-B369-8CDB29DB1752}"/>
              </a:ext>
            </a:extLst>
          </p:cNvPr>
          <p:cNvPicPr>
            <a:picLocks noChangeAspect="1"/>
          </p:cNvPicPr>
          <p:nvPr userDrawn="1"/>
        </p:nvPicPr>
        <p:blipFill>
          <a:blip r:embed="rId17" cstate="hq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49957" y="6301710"/>
            <a:ext cx="2464694" cy="382330"/>
          </a:xfrm>
          <a:prstGeom prst="rect">
            <a:avLst/>
          </a:prstGeom>
        </p:spPr>
      </p:pic>
    </p:spTree>
    <p:extLst>
      <p:ext uri="{BB962C8B-B14F-4D97-AF65-F5344CB8AC3E}">
        <p14:creationId xmlns:p14="http://schemas.microsoft.com/office/powerpoint/2010/main" val="699767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p:txStyles>
    <p:titleStyle>
      <a:lvl1pPr algn="l" defTabSz="914400" rtl="0" eaLnBrk="1" latinLnBrk="0" hangingPunct="1">
        <a:lnSpc>
          <a:spcPct val="90000"/>
        </a:lnSpc>
        <a:spcBef>
          <a:spcPct val="0"/>
        </a:spcBef>
        <a:buNone/>
        <a:defRPr sz="44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hyperlink" Target="https://grants.nih.gov/policy/peer/simplifying-review.htm"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6E3C460-C493-4BF5-98EF-095BF507A248}"/>
              </a:ext>
            </a:extLst>
          </p:cNvPr>
          <p:cNvSpPr>
            <a:spLocks noGrp="1"/>
          </p:cNvSpPr>
          <p:nvPr>
            <p:ph type="ctrTitle"/>
          </p:nvPr>
        </p:nvSpPr>
        <p:spPr>
          <a:xfrm>
            <a:off x="0" y="2200931"/>
            <a:ext cx="12192000" cy="1692884"/>
          </a:xfrm>
        </p:spPr>
        <p:txBody>
          <a:bodyPr/>
          <a:lstStyle/>
          <a:p>
            <a:r>
              <a:rPr lang="en-US" sz="5400" dirty="0"/>
              <a:t>Simplifying Review Framework for NIH Research Project Grants</a:t>
            </a:r>
            <a:br>
              <a:rPr lang="en-US" dirty="0"/>
            </a:br>
            <a:endParaRPr lang="en-US" sz="3200" dirty="0"/>
          </a:p>
        </p:txBody>
      </p:sp>
      <p:sp>
        <p:nvSpPr>
          <p:cNvPr id="5" name="Text Placeholder 4">
            <a:extLst>
              <a:ext uri="{FF2B5EF4-FFF2-40B4-BE49-F238E27FC236}">
                <a16:creationId xmlns:a16="http://schemas.microsoft.com/office/drawing/2014/main" id="{9ABDCB9E-D756-5362-16E8-41F7CC9D1FD4}"/>
              </a:ext>
            </a:extLst>
          </p:cNvPr>
          <p:cNvSpPr>
            <a:spLocks noGrp="1"/>
          </p:cNvSpPr>
          <p:nvPr>
            <p:ph type="body" idx="1"/>
          </p:nvPr>
        </p:nvSpPr>
        <p:spPr/>
        <p:txBody>
          <a:bodyPr/>
          <a:lstStyle/>
          <a:p>
            <a:r>
              <a:rPr lang="en-US" dirty="0"/>
              <a:t>Slides from NIH with commentary and additions </a:t>
            </a:r>
            <a:r>
              <a:rPr lang="en-US" dirty="0">
                <a:solidFill>
                  <a:schemeClr val="accent2"/>
                </a:solidFill>
              </a:rPr>
              <a:t>(in orange)</a:t>
            </a:r>
            <a:r>
              <a:rPr lang="en-US" dirty="0"/>
              <a:t> from</a:t>
            </a:r>
          </a:p>
          <a:p>
            <a:r>
              <a:rPr lang="en-US" dirty="0"/>
              <a:t>Kimberly Eck, MPH, PhD, Sr. Associate Vice President for Research, Emory University</a:t>
            </a:r>
          </a:p>
        </p:txBody>
      </p:sp>
    </p:spTree>
    <p:custDataLst>
      <p:tags r:id="rId1"/>
    </p:custDataLst>
    <p:extLst>
      <p:ext uri="{BB962C8B-B14F-4D97-AF65-F5344CB8AC3E}">
        <p14:creationId xmlns:p14="http://schemas.microsoft.com/office/powerpoint/2010/main" val="3925712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F97B4-7E1A-80E7-CED0-22239E2DD3EE}"/>
            </a:ext>
          </a:extLst>
        </p:cNvPr>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94F0B010-F9B1-C8DC-8249-04727A031DE9}"/>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b="1" smtClean="0">
                <a:latin typeface="Open Sans" panose="020B0606030504020204" pitchFamily="34" charset="0"/>
                <a:ea typeface="Open Sans" panose="020B0606030504020204" pitchFamily="34" charset="0"/>
                <a:cs typeface="Open Sans" panose="020B0606030504020204" pitchFamily="34" charset="0"/>
              </a:rPr>
              <a:pPr/>
              <a:t>2</a:t>
            </a:fld>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a:extLst>
              <a:ext uri="{FF2B5EF4-FFF2-40B4-BE49-F238E27FC236}">
                <a16:creationId xmlns:a16="http://schemas.microsoft.com/office/drawing/2014/main" id="{B4C437C6-4862-8251-08B9-608515AB1DF2}"/>
              </a:ext>
            </a:extLst>
          </p:cNvPr>
          <p:cNvSpPr>
            <a:spLocks noGrp="1"/>
          </p:cNvSpPr>
          <p:nvPr>
            <p:ph type="title"/>
          </p:nvPr>
        </p:nvSpPr>
        <p:spPr>
          <a:xfrm>
            <a:off x="838199" y="9525"/>
            <a:ext cx="11072149" cy="1325563"/>
          </a:xfrm>
        </p:spPr>
        <p:txBody>
          <a:bodyPr>
            <a:normAutofit/>
          </a:bodyPr>
          <a:lstStyle/>
          <a:p>
            <a:r>
              <a:rPr lang="en-US" b="1" dirty="0">
                <a:solidFill>
                  <a:schemeClr val="accent2">
                    <a:lumMod val="75000"/>
                  </a:schemeClr>
                </a:solidFill>
                <a:latin typeface="Open Sans"/>
                <a:ea typeface="Open Sans"/>
                <a:cs typeface="Open Sans"/>
              </a:rPr>
              <a:t>Purpose of Presentation</a:t>
            </a:r>
            <a:endParaRPr lang="en-US" sz="4000" b="1" dirty="0">
              <a:solidFill>
                <a:schemeClr val="accent2">
                  <a:lumMod val="75000"/>
                </a:schemeClr>
              </a:solidFill>
              <a:latin typeface="Open Sans" panose="020B0606030504020204" pitchFamily="34" charset="0"/>
            </a:endParaRPr>
          </a:p>
        </p:txBody>
      </p:sp>
      <p:sp>
        <p:nvSpPr>
          <p:cNvPr id="3" name="Content Placeholder 1">
            <a:extLst>
              <a:ext uri="{FF2B5EF4-FFF2-40B4-BE49-F238E27FC236}">
                <a16:creationId xmlns:a16="http://schemas.microsoft.com/office/drawing/2014/main" id="{3701F5B4-C4A4-ED57-6EE4-0B4C969D98EF}"/>
              </a:ext>
            </a:extLst>
          </p:cNvPr>
          <p:cNvSpPr>
            <a:spLocks noGrp="1"/>
          </p:cNvSpPr>
          <p:nvPr>
            <p:ph idx="1"/>
          </p:nvPr>
        </p:nvSpPr>
        <p:spPr>
          <a:xfrm>
            <a:off x="838200" y="1690688"/>
            <a:ext cx="11102788" cy="4351338"/>
          </a:xfrm>
        </p:spPr>
        <p:txBody>
          <a:bodyPr>
            <a:normAutofit/>
          </a:bodyPr>
          <a:lstStyle/>
          <a:p>
            <a:pPr>
              <a:lnSpc>
                <a:spcPct val="100000"/>
              </a:lnSpc>
            </a:pPr>
            <a:r>
              <a:rPr lang="en-US" b="1" dirty="0">
                <a:solidFill>
                  <a:schemeClr val="accent2">
                    <a:lumMod val="75000"/>
                  </a:schemeClr>
                </a:solidFill>
              </a:rPr>
              <a:t>For your awareness</a:t>
            </a:r>
          </a:p>
          <a:p>
            <a:pPr marL="457200" lvl="1" indent="0">
              <a:lnSpc>
                <a:spcPct val="100000"/>
              </a:lnSpc>
              <a:buNone/>
            </a:pPr>
            <a:endParaRPr lang="en-US" dirty="0">
              <a:solidFill>
                <a:schemeClr val="accent2">
                  <a:lumMod val="75000"/>
                </a:schemeClr>
              </a:solidFill>
            </a:endParaRPr>
          </a:p>
          <a:p>
            <a:pPr>
              <a:lnSpc>
                <a:spcPct val="100000"/>
              </a:lnSpc>
            </a:pPr>
            <a:r>
              <a:rPr lang="en-US" b="1" u="sng" dirty="0">
                <a:solidFill>
                  <a:schemeClr val="accent2">
                    <a:lumMod val="75000"/>
                  </a:schemeClr>
                </a:solidFill>
              </a:rPr>
              <a:t>No action</a:t>
            </a:r>
            <a:r>
              <a:rPr lang="en-US" b="1" dirty="0">
                <a:solidFill>
                  <a:schemeClr val="accent2">
                    <a:lumMod val="75000"/>
                  </a:schemeClr>
                </a:solidFill>
              </a:rPr>
              <a:t> required from applicants</a:t>
            </a:r>
          </a:p>
          <a:p>
            <a:pPr marL="457200" lvl="1" indent="0">
              <a:lnSpc>
                <a:spcPct val="100000"/>
              </a:lnSpc>
              <a:buNone/>
            </a:pPr>
            <a:endParaRPr lang="en-US" dirty="0">
              <a:solidFill>
                <a:schemeClr val="accent2">
                  <a:lumMod val="75000"/>
                </a:schemeClr>
              </a:solidFill>
            </a:endParaRPr>
          </a:p>
          <a:p>
            <a:pPr>
              <a:lnSpc>
                <a:spcPct val="100000"/>
              </a:lnSpc>
            </a:pPr>
            <a:r>
              <a:rPr lang="en-US" b="1" dirty="0">
                <a:solidFill>
                  <a:schemeClr val="accent2">
                    <a:lumMod val="75000"/>
                  </a:schemeClr>
                </a:solidFill>
              </a:rPr>
              <a:t>If you sit on a study section this spring that uses the revised criteria, please let m know how it goes. keck@emory.edu</a:t>
            </a:r>
          </a:p>
          <a:p>
            <a:pPr marL="914400" lvl="2" indent="0">
              <a:lnSpc>
                <a:spcPct val="100000"/>
              </a:lnSpc>
              <a:buNone/>
            </a:pPr>
            <a:endParaRPr lang="en-US" sz="2000" b="1" dirty="0">
              <a:solidFill>
                <a:schemeClr val="accent2">
                  <a:lumMod val="75000"/>
                </a:schemeClr>
              </a:solidFill>
            </a:endParaRPr>
          </a:p>
          <a:p>
            <a:pPr>
              <a:lnSpc>
                <a:spcPct val="100000"/>
              </a:lnSpc>
            </a:pPr>
            <a:endParaRPr lang="en-US" dirty="0"/>
          </a:p>
        </p:txBody>
      </p:sp>
    </p:spTree>
    <p:custDataLst>
      <p:tags r:id="rId1"/>
    </p:custDataLst>
    <p:extLst>
      <p:ext uri="{BB962C8B-B14F-4D97-AF65-F5344CB8AC3E}">
        <p14:creationId xmlns:p14="http://schemas.microsoft.com/office/powerpoint/2010/main" val="1092340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Diagram 28">
            <a:extLst>
              <a:ext uri="{FF2B5EF4-FFF2-40B4-BE49-F238E27FC236}">
                <a16:creationId xmlns:a16="http://schemas.microsoft.com/office/drawing/2014/main" id="{9DAE1571-D784-9FCD-165D-CE76B531A7A4}"/>
              </a:ext>
            </a:extLst>
          </p:cNvPr>
          <p:cNvGraphicFramePr/>
          <p:nvPr>
            <p:extLst>
              <p:ext uri="{D42A27DB-BD31-4B8C-83A1-F6EECF244321}">
                <p14:modId xmlns:p14="http://schemas.microsoft.com/office/powerpoint/2010/main" val="1751342070"/>
              </p:ext>
            </p:extLst>
          </p:nvPr>
        </p:nvGraphicFramePr>
        <p:xfrm>
          <a:off x="1" y="-1339843"/>
          <a:ext cx="12191999" cy="73791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b="1" smtClean="0">
                <a:latin typeface="Open Sans" panose="020B0606030504020204" pitchFamily="34" charset="0"/>
                <a:ea typeface="Open Sans" panose="020B0606030504020204" pitchFamily="34" charset="0"/>
                <a:cs typeface="Open Sans" panose="020B0606030504020204" pitchFamily="34" charset="0"/>
              </a:rPr>
              <a:pPr/>
              <a:t>3</a:t>
            </a:fld>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199" y="9525"/>
            <a:ext cx="11072149" cy="1325563"/>
          </a:xfrm>
        </p:spPr>
        <p:txBody>
          <a:bodyPr>
            <a:normAutofit/>
          </a:bodyPr>
          <a:lstStyle/>
          <a:p>
            <a:r>
              <a:rPr lang="en-US" dirty="0">
                <a:latin typeface="Open Sans"/>
                <a:ea typeface="Open Sans"/>
                <a:cs typeface="Open Sans"/>
              </a:rPr>
              <a:t>Refresh on NIH Review Process</a:t>
            </a:r>
            <a:endParaRPr lang="en-US" sz="4000" dirty="0">
              <a:latin typeface="Open Sans" panose="020B0606030504020204" pitchFamily="34" charset="0"/>
            </a:endParaRPr>
          </a:p>
        </p:txBody>
      </p:sp>
      <p:sp>
        <p:nvSpPr>
          <p:cNvPr id="11" name="Freeform 6">
            <a:extLst>
              <a:ext uri="{FF2B5EF4-FFF2-40B4-BE49-F238E27FC236}">
                <a16:creationId xmlns:a16="http://schemas.microsoft.com/office/drawing/2014/main" id="{CAAC9F5E-5DD3-8BB6-9BA1-F450E2294555}"/>
              </a:ext>
            </a:extLst>
          </p:cNvPr>
          <p:cNvSpPr>
            <a:spLocks/>
          </p:cNvSpPr>
          <p:nvPr/>
        </p:nvSpPr>
        <p:spPr bwMode="auto">
          <a:xfrm flipH="1">
            <a:off x="9366719" y="2877038"/>
            <a:ext cx="3049587" cy="2670224"/>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tx2"/>
          </a:solidFill>
          <a:ln w="12700" cap="rnd" cmpd="sng">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2" name="Rectangle 7">
            <a:extLst>
              <a:ext uri="{FF2B5EF4-FFF2-40B4-BE49-F238E27FC236}">
                <a16:creationId xmlns:a16="http://schemas.microsoft.com/office/drawing/2014/main" id="{2895DEF0-B0D9-D6EA-FA5A-568BCE95E3AF}"/>
              </a:ext>
            </a:extLst>
          </p:cNvPr>
          <p:cNvSpPr>
            <a:spLocks noChangeArrowheads="1"/>
          </p:cNvSpPr>
          <p:nvPr/>
        </p:nvSpPr>
        <p:spPr bwMode="auto">
          <a:xfrm>
            <a:off x="-1224295" y="1152216"/>
            <a:ext cx="6139799" cy="50959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285750" indent="-285750">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543050" indent="-171450">
              <a:defRPr>
                <a:solidFill>
                  <a:schemeClr val="tx1"/>
                </a:solidFill>
                <a:latin typeface="Arial" panose="020B0604020202020204" pitchFamily="34" charset="0"/>
              </a:defRPr>
            </a:lvl4pPr>
            <a:lvl5pPr marL="2000250" indent="-171450">
              <a:defRPr>
                <a:solidFill>
                  <a:schemeClr val="tx1"/>
                </a:solidFill>
                <a:latin typeface="Arial" panose="020B0604020202020204" pitchFamily="34" charset="0"/>
              </a:defRPr>
            </a:lvl5pPr>
            <a:lvl6pPr marL="2457450" indent="-171450" fontAlgn="base">
              <a:spcBef>
                <a:spcPct val="0"/>
              </a:spcBef>
              <a:spcAft>
                <a:spcPct val="0"/>
              </a:spcAft>
              <a:defRPr>
                <a:solidFill>
                  <a:schemeClr val="tx1"/>
                </a:solidFill>
                <a:latin typeface="Arial" panose="020B0604020202020204" pitchFamily="34" charset="0"/>
              </a:defRPr>
            </a:lvl6pPr>
            <a:lvl7pPr marL="2914650" indent="-171450" fontAlgn="base">
              <a:spcBef>
                <a:spcPct val="0"/>
              </a:spcBef>
              <a:spcAft>
                <a:spcPct val="0"/>
              </a:spcAft>
              <a:defRPr>
                <a:solidFill>
                  <a:schemeClr val="tx1"/>
                </a:solidFill>
                <a:latin typeface="Arial" panose="020B0604020202020204" pitchFamily="34" charset="0"/>
              </a:defRPr>
            </a:lvl7pPr>
            <a:lvl8pPr marL="3371850" indent="-171450" fontAlgn="base">
              <a:spcBef>
                <a:spcPct val="0"/>
              </a:spcBef>
              <a:spcAft>
                <a:spcPct val="0"/>
              </a:spcAft>
              <a:defRPr>
                <a:solidFill>
                  <a:schemeClr val="tx1"/>
                </a:solidFill>
                <a:latin typeface="Arial" panose="020B0604020202020204" pitchFamily="34" charset="0"/>
              </a:defRPr>
            </a:lvl8pPr>
            <a:lvl9pPr marL="3829050" indent="-171450" fontAlgn="base">
              <a:spcBef>
                <a:spcPct val="0"/>
              </a:spcBef>
              <a:spcAft>
                <a:spcPct val="0"/>
              </a:spcAft>
              <a:defRPr>
                <a:solidFill>
                  <a:schemeClr val="tx1"/>
                </a:solidFill>
                <a:latin typeface="Arial" panose="020B0604020202020204" pitchFamily="34" charset="0"/>
              </a:defRPr>
            </a:lvl9pPr>
          </a:lstStyle>
          <a:p>
            <a:pPr algn="ctr">
              <a:lnSpc>
                <a:spcPct val="90000"/>
              </a:lnSpc>
              <a:spcBef>
                <a:spcPct val="30000"/>
              </a:spcBef>
            </a:pPr>
            <a:r>
              <a:rPr lang="en-US" altLang="en-US" sz="2800" b="1" dirty="0">
                <a:cs typeface="Arial" panose="020B0604020202020204" pitchFamily="34" charset="0"/>
              </a:rPr>
              <a:t>     </a:t>
            </a:r>
            <a:r>
              <a:rPr lang="en-US" altLang="en-US" sz="2800" b="1" dirty="0">
                <a:solidFill>
                  <a:schemeClr val="accent1"/>
                </a:solidFill>
                <a:cs typeface="Arial" panose="020B0604020202020204" pitchFamily="34" charset="0"/>
              </a:rPr>
              <a:t>First Level of Review</a:t>
            </a:r>
          </a:p>
          <a:p>
            <a:pPr lvl="2" eaLnBrk="1" hangingPunct="1">
              <a:lnSpc>
                <a:spcPct val="90000"/>
              </a:lnSpc>
            </a:pPr>
            <a:endParaRPr lang="en-US" altLang="en-US" sz="1400" b="1" dirty="0">
              <a:cs typeface="Arial" panose="020B0604020202020204" pitchFamily="34" charset="0"/>
            </a:endParaRPr>
          </a:p>
        </p:txBody>
      </p:sp>
      <p:sp>
        <p:nvSpPr>
          <p:cNvPr id="25" name="TextBox 24">
            <a:extLst>
              <a:ext uri="{FF2B5EF4-FFF2-40B4-BE49-F238E27FC236}">
                <a16:creationId xmlns:a16="http://schemas.microsoft.com/office/drawing/2014/main" id="{F2E2B933-7925-8D3F-B93D-4B780BA10B7B}"/>
              </a:ext>
            </a:extLst>
          </p:cNvPr>
          <p:cNvSpPr txBox="1"/>
          <p:nvPr/>
        </p:nvSpPr>
        <p:spPr>
          <a:xfrm>
            <a:off x="4127500" y="4537457"/>
            <a:ext cx="5414305" cy="1107996"/>
          </a:xfrm>
          <a:prstGeom prst="rect">
            <a:avLst/>
          </a:prstGeom>
          <a:noFill/>
          <a:ln>
            <a:solidFill>
              <a:schemeClr val="tx1"/>
            </a:solidFill>
          </a:ln>
        </p:spPr>
        <p:txBody>
          <a:bodyPr wrap="square">
            <a:spAutoFit/>
          </a:bodyPr>
          <a:lstStyle/>
          <a:p>
            <a:pPr lvl="1" algn="ctr">
              <a:buFontTx/>
              <a:buNone/>
            </a:pPr>
            <a:r>
              <a:rPr lang="en-US" altLang="en-US" sz="2400" dirty="0">
                <a:latin typeface="Arial" panose="020B0604020202020204" pitchFamily="34" charset="0"/>
                <a:cs typeface="Arial" panose="020B0604020202020204" pitchFamily="34" charset="0"/>
              </a:rPr>
              <a:t>Advisory Council</a:t>
            </a:r>
          </a:p>
          <a:p>
            <a:pPr marL="742950" lvl="1" indent="-285750">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Assesses quality of SRG review of grant applications</a:t>
            </a:r>
          </a:p>
          <a:p>
            <a:pPr marL="742950" lvl="1" indent="-285750">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Evaluates reviews in light of priorities and funding plan</a:t>
            </a:r>
          </a:p>
          <a:p>
            <a:pPr marL="742950" lvl="1" indent="-285750">
              <a:buFont typeface="Arial" panose="020B0604020202020204" pitchFamily="34" charset="0"/>
              <a:buChar char="•"/>
            </a:pPr>
            <a:r>
              <a:rPr lang="en-US" altLang="en-US" sz="1400" dirty="0">
                <a:latin typeface="Arial" panose="020B0604020202020204" pitchFamily="34" charset="0"/>
                <a:cs typeface="Arial" panose="020B0604020202020204" pitchFamily="34" charset="0"/>
              </a:rPr>
              <a:t>Makes recommendation to institute staff on funding</a:t>
            </a:r>
          </a:p>
        </p:txBody>
      </p:sp>
      <p:sp>
        <p:nvSpPr>
          <p:cNvPr id="26" name="Rectangle 7">
            <a:extLst>
              <a:ext uri="{FF2B5EF4-FFF2-40B4-BE49-F238E27FC236}">
                <a16:creationId xmlns:a16="http://schemas.microsoft.com/office/drawing/2014/main" id="{C97AA564-B9B3-E3A5-5802-CAD50327EC52}"/>
              </a:ext>
            </a:extLst>
          </p:cNvPr>
          <p:cNvSpPr>
            <a:spLocks noChangeArrowheads="1"/>
          </p:cNvSpPr>
          <p:nvPr/>
        </p:nvSpPr>
        <p:spPr bwMode="auto">
          <a:xfrm>
            <a:off x="4310985" y="4027867"/>
            <a:ext cx="5181600" cy="50959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285750" indent="-285750">
              <a:defRPr>
                <a:solidFill>
                  <a:schemeClr val="tx1"/>
                </a:solidFill>
                <a:latin typeface="Arial" panose="020B0604020202020204" pitchFamily="34" charset="0"/>
              </a:defRPr>
            </a:lvl1pPr>
            <a:lvl2pPr marL="685800" indent="-22860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543050" indent="-171450">
              <a:defRPr>
                <a:solidFill>
                  <a:schemeClr val="tx1"/>
                </a:solidFill>
                <a:latin typeface="Arial" panose="020B0604020202020204" pitchFamily="34" charset="0"/>
              </a:defRPr>
            </a:lvl4pPr>
            <a:lvl5pPr marL="2000250" indent="-171450">
              <a:defRPr>
                <a:solidFill>
                  <a:schemeClr val="tx1"/>
                </a:solidFill>
                <a:latin typeface="Arial" panose="020B0604020202020204" pitchFamily="34" charset="0"/>
              </a:defRPr>
            </a:lvl5pPr>
            <a:lvl6pPr marL="2457450" indent="-171450" fontAlgn="base">
              <a:spcBef>
                <a:spcPct val="0"/>
              </a:spcBef>
              <a:spcAft>
                <a:spcPct val="0"/>
              </a:spcAft>
              <a:defRPr>
                <a:solidFill>
                  <a:schemeClr val="tx1"/>
                </a:solidFill>
                <a:latin typeface="Arial" panose="020B0604020202020204" pitchFamily="34" charset="0"/>
              </a:defRPr>
            </a:lvl6pPr>
            <a:lvl7pPr marL="2914650" indent="-171450" fontAlgn="base">
              <a:spcBef>
                <a:spcPct val="0"/>
              </a:spcBef>
              <a:spcAft>
                <a:spcPct val="0"/>
              </a:spcAft>
              <a:defRPr>
                <a:solidFill>
                  <a:schemeClr val="tx1"/>
                </a:solidFill>
                <a:latin typeface="Arial" panose="020B0604020202020204" pitchFamily="34" charset="0"/>
              </a:defRPr>
            </a:lvl7pPr>
            <a:lvl8pPr marL="3371850" indent="-171450" fontAlgn="base">
              <a:spcBef>
                <a:spcPct val="0"/>
              </a:spcBef>
              <a:spcAft>
                <a:spcPct val="0"/>
              </a:spcAft>
              <a:defRPr>
                <a:solidFill>
                  <a:schemeClr val="tx1"/>
                </a:solidFill>
                <a:latin typeface="Arial" panose="020B0604020202020204" pitchFamily="34" charset="0"/>
              </a:defRPr>
            </a:lvl8pPr>
            <a:lvl9pPr marL="3829050" indent="-171450" fontAlgn="base">
              <a:spcBef>
                <a:spcPct val="0"/>
              </a:spcBef>
              <a:spcAft>
                <a:spcPct val="0"/>
              </a:spcAft>
              <a:defRPr>
                <a:solidFill>
                  <a:schemeClr val="tx1"/>
                </a:solidFill>
                <a:latin typeface="Arial" panose="020B0604020202020204" pitchFamily="34" charset="0"/>
              </a:defRPr>
            </a:lvl9pPr>
          </a:lstStyle>
          <a:p>
            <a:pPr>
              <a:lnSpc>
                <a:spcPct val="90000"/>
              </a:lnSpc>
              <a:spcBef>
                <a:spcPct val="30000"/>
              </a:spcBef>
            </a:pPr>
            <a:r>
              <a:rPr lang="en-US" altLang="en-US" sz="2800" b="1" dirty="0">
                <a:cs typeface="Arial" panose="020B0604020202020204" pitchFamily="34" charset="0"/>
              </a:rPr>
              <a:t>     </a:t>
            </a:r>
            <a:r>
              <a:rPr lang="en-US" altLang="en-US" sz="2800" b="1" dirty="0">
                <a:solidFill>
                  <a:schemeClr val="accent1"/>
                </a:solidFill>
                <a:cs typeface="Arial" panose="020B0604020202020204" pitchFamily="34" charset="0"/>
              </a:rPr>
              <a:t>Second Level of Review</a:t>
            </a:r>
          </a:p>
          <a:p>
            <a:pPr lvl="2" eaLnBrk="1" hangingPunct="1">
              <a:lnSpc>
                <a:spcPct val="90000"/>
              </a:lnSpc>
            </a:pPr>
            <a:endParaRPr lang="en-US" altLang="en-US" sz="1400" b="1" dirty="0">
              <a:cs typeface="Arial" panose="020B0604020202020204" pitchFamily="34" charset="0"/>
            </a:endParaRPr>
          </a:p>
        </p:txBody>
      </p:sp>
      <p:sp>
        <p:nvSpPr>
          <p:cNvPr id="31" name="Rectangle: Rounded Corners 30">
            <a:extLst>
              <a:ext uri="{FF2B5EF4-FFF2-40B4-BE49-F238E27FC236}">
                <a16:creationId xmlns:a16="http://schemas.microsoft.com/office/drawing/2014/main" id="{CCB9FC3A-B6A7-BB27-358F-9A3CE98FE85E}"/>
              </a:ext>
            </a:extLst>
          </p:cNvPr>
          <p:cNvSpPr/>
          <p:nvPr/>
        </p:nvSpPr>
        <p:spPr>
          <a:xfrm>
            <a:off x="2505309" y="2995507"/>
            <a:ext cx="2317751" cy="635500"/>
          </a:xfrm>
          <a:prstGeom prst="roundRect">
            <a:avLst/>
          </a:prstGeom>
          <a:solidFill>
            <a:schemeClr val="accent2">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Review criteria scored</a:t>
            </a:r>
          </a:p>
        </p:txBody>
      </p:sp>
      <p:sp>
        <p:nvSpPr>
          <p:cNvPr id="30" name="Star: 5 Points 29">
            <a:extLst>
              <a:ext uri="{FF2B5EF4-FFF2-40B4-BE49-F238E27FC236}">
                <a16:creationId xmlns:a16="http://schemas.microsoft.com/office/drawing/2014/main" id="{00B39DA2-A7D4-ADEB-C712-863C88397F93}"/>
              </a:ext>
            </a:extLst>
          </p:cNvPr>
          <p:cNvSpPr/>
          <p:nvPr/>
        </p:nvSpPr>
        <p:spPr>
          <a:xfrm>
            <a:off x="2247900" y="2524925"/>
            <a:ext cx="723900" cy="635499"/>
          </a:xfrm>
          <a:prstGeom prst="star5">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79665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FD05E8C9-A299-4D7A-AA21-CBC12B6FDD8E}"/>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b="1" smtClean="0">
                <a:latin typeface="Open Sans" panose="020B0606030504020204" pitchFamily="34" charset="0"/>
                <a:ea typeface="Open Sans" panose="020B0606030504020204" pitchFamily="34" charset="0"/>
                <a:cs typeface="Open Sans" panose="020B0606030504020204" pitchFamily="34" charset="0"/>
              </a:rPr>
              <a:pPr/>
              <a:t>4</a:t>
            </a:fld>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a:extLst>
              <a:ext uri="{FF2B5EF4-FFF2-40B4-BE49-F238E27FC236}">
                <a16:creationId xmlns:a16="http://schemas.microsoft.com/office/drawing/2014/main" id="{B8670CA6-84D3-4E1B-80ED-B086E7DB66BE}"/>
              </a:ext>
            </a:extLst>
          </p:cNvPr>
          <p:cNvSpPr>
            <a:spLocks noGrp="1"/>
          </p:cNvSpPr>
          <p:nvPr>
            <p:ph type="title"/>
          </p:nvPr>
        </p:nvSpPr>
        <p:spPr>
          <a:xfrm>
            <a:off x="838199" y="9525"/>
            <a:ext cx="11072149" cy="1325563"/>
          </a:xfrm>
        </p:spPr>
        <p:txBody>
          <a:bodyPr>
            <a:normAutofit/>
          </a:bodyPr>
          <a:lstStyle/>
          <a:p>
            <a:r>
              <a:rPr lang="en-US">
                <a:latin typeface="Open Sans"/>
                <a:ea typeface="Open Sans"/>
                <a:cs typeface="Open Sans"/>
              </a:rPr>
              <a:t>Motivation: Simplified Review Framework</a:t>
            </a:r>
            <a:endParaRPr lang="en-US" sz="4000">
              <a:latin typeface="Open Sans" panose="020B0606030504020204" pitchFamily="34" charset="0"/>
            </a:endParaRPr>
          </a:p>
        </p:txBody>
      </p:sp>
      <p:sp>
        <p:nvSpPr>
          <p:cNvPr id="3" name="Content Placeholder">
            <a:extLst>
              <a:ext uri="{FF2B5EF4-FFF2-40B4-BE49-F238E27FC236}">
                <a16:creationId xmlns:a16="http://schemas.microsoft.com/office/drawing/2014/main" id="{582114F6-EE58-4FB8-AAE8-0DD30AA5C1B3}"/>
              </a:ext>
            </a:extLst>
          </p:cNvPr>
          <p:cNvSpPr>
            <a:spLocks noGrp="1"/>
          </p:cNvSpPr>
          <p:nvPr>
            <p:ph idx="1"/>
          </p:nvPr>
        </p:nvSpPr>
        <p:spPr>
          <a:xfrm>
            <a:off x="440127" y="1071039"/>
            <a:ext cx="6035192" cy="2357961"/>
          </a:xfrm>
        </p:spPr>
        <p:txBody>
          <a:bodyPr>
            <a:normAutofit fontScale="92500" lnSpcReduction="20000"/>
          </a:bodyPr>
          <a:lstStyle/>
          <a:p>
            <a:pPr marL="457200" indent="-457200">
              <a:lnSpc>
                <a:spcPct val="120000"/>
              </a:lnSpc>
              <a:spcAft>
                <a:spcPts val="600"/>
              </a:spcAft>
              <a:buFont typeface="+mj-lt"/>
              <a:buAutoNum type="arabicPeriod"/>
            </a:pPr>
            <a:r>
              <a:rPr lang="en-US" b="1">
                <a:latin typeface="Open Sans" panose="020B0606030504020204" pitchFamily="34" charset="0"/>
                <a:ea typeface="Open Sans" panose="020B0606030504020204" pitchFamily="34" charset="0"/>
                <a:cs typeface="Open Sans" panose="020B0606030504020204" pitchFamily="34" charset="0"/>
              </a:rPr>
              <a:t>Peer review criteria had become complex, numerous</a:t>
            </a:r>
          </a:p>
          <a:p>
            <a:pPr lvl="1">
              <a:lnSpc>
                <a:spcPct val="120000"/>
              </a:lnSpc>
              <a:spcAft>
                <a:spcPts val="600"/>
              </a:spcAft>
            </a:pPr>
            <a:r>
              <a:rPr lang="en-US">
                <a:latin typeface="Open Sans" panose="020B0606030504020204" pitchFamily="34" charset="0"/>
                <a:ea typeface="Open Sans" panose="020B0606030504020204" pitchFamily="34" charset="0"/>
                <a:cs typeface="Open Sans" panose="020B0606030504020204" pitchFamily="34" charset="0"/>
              </a:rPr>
              <a:t>Persistent feedback from reviewers; observed by </a:t>
            </a:r>
            <a:r>
              <a:rPr lang="en-US"/>
              <a:t>NIH staff</a:t>
            </a:r>
            <a:endParaRPr lang="en-US">
              <a:latin typeface="Open Sans" panose="020B0606030504020204" pitchFamily="34" charset="0"/>
              <a:ea typeface="Open Sans" panose="020B0606030504020204" pitchFamily="34" charset="0"/>
              <a:cs typeface="Open Sans" panose="020B0606030504020204" pitchFamily="34" charset="0"/>
            </a:endParaRPr>
          </a:p>
          <a:p>
            <a:pPr lvl="1">
              <a:lnSpc>
                <a:spcPct val="120000"/>
              </a:lnSpc>
              <a:spcAft>
                <a:spcPts val="600"/>
              </a:spcAft>
            </a:pPr>
            <a:r>
              <a:rPr lang="en-US">
                <a:latin typeface="Open Sans" panose="020B0606030504020204" pitchFamily="34" charset="0"/>
                <a:ea typeface="Open Sans" panose="020B0606030504020204" pitchFamily="34" charset="0"/>
                <a:cs typeface="Open Sans" panose="020B0606030504020204" pitchFamily="34" charset="0"/>
              </a:rPr>
              <a:t>Expansion of administrative and policy-compliance aspects in peer review</a:t>
            </a:r>
          </a:p>
          <a:p>
            <a:pPr marL="0" indent="0">
              <a:buNone/>
            </a:pP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D59BEAB1-46BA-656D-5124-F6624DFA4B60}"/>
              </a:ext>
            </a:extLst>
          </p:cNvPr>
          <p:cNvSpPr txBox="1"/>
          <p:nvPr/>
        </p:nvSpPr>
        <p:spPr>
          <a:xfrm>
            <a:off x="7803670" y="1572695"/>
            <a:ext cx="4274457" cy="1938992"/>
          </a:xfrm>
          <a:prstGeom prst="rect">
            <a:avLst/>
          </a:prstGeom>
          <a:noFill/>
        </p:spPr>
        <p:txBody>
          <a:bodyPr wrap="square">
            <a:spAutoFit/>
          </a:bodyPr>
          <a:lstStyle/>
          <a:p>
            <a:r>
              <a:rPr lang="en-US" sz="2400" b="1">
                <a:solidFill>
                  <a:srgbClr val="0F7FC9"/>
                </a:solidFill>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Detracts and </a:t>
            </a:r>
            <a:r>
              <a:rPr lang="en-US" sz="2400" b="1">
                <a:solidFill>
                  <a:srgbClr val="0F7FC9"/>
                </a:solidFill>
                <a:latin typeface="Open Sans" panose="020B0606030504020204" pitchFamily="34" charset="0"/>
                <a:ea typeface="Open Sans" panose="020B0606030504020204" pitchFamily="34" charset="0"/>
                <a:cs typeface="Open Sans" panose="020B0606030504020204" pitchFamily="34" charset="0"/>
              </a:rPr>
              <a:t>dilutes attention away from the critical, primary role of reviewers to evaluate scientific merit</a:t>
            </a:r>
          </a:p>
        </p:txBody>
      </p:sp>
      <p:sp>
        <p:nvSpPr>
          <p:cNvPr id="16" name="Arrow: Notched Right 15">
            <a:extLst>
              <a:ext uri="{FF2B5EF4-FFF2-40B4-BE49-F238E27FC236}">
                <a16:creationId xmlns:a16="http://schemas.microsoft.com/office/drawing/2014/main" id="{2DF4D4C3-25D1-6FCC-EAF5-6DF8C8916933}"/>
              </a:ext>
              <a:ext uri="{C183D7F6-B498-43B3-948B-1728B52AA6E4}">
                <adec:decorative xmlns:adec="http://schemas.microsoft.com/office/drawing/2017/decorative" val="1"/>
              </a:ext>
            </a:extLst>
          </p:cNvPr>
          <p:cNvSpPr/>
          <p:nvPr/>
        </p:nvSpPr>
        <p:spPr>
          <a:xfrm>
            <a:off x="6682875" y="2175008"/>
            <a:ext cx="912949" cy="778633"/>
          </a:xfrm>
          <a:prstGeom prst="notchedRightArrow">
            <a:avLst/>
          </a:prstGeom>
          <a:solidFill>
            <a:srgbClr val="0F7FC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8" name="Arrow: Notched Right 17">
            <a:extLst>
              <a:ext uri="{FF2B5EF4-FFF2-40B4-BE49-F238E27FC236}">
                <a16:creationId xmlns:a16="http://schemas.microsoft.com/office/drawing/2014/main" id="{39DA2DC6-6D5E-64FA-E337-6D15F550DEB0}"/>
              </a:ext>
              <a:ext uri="{C183D7F6-B498-43B3-948B-1728B52AA6E4}">
                <adec:decorative xmlns:adec="http://schemas.microsoft.com/office/drawing/2017/decorative" val="1"/>
              </a:ext>
            </a:extLst>
          </p:cNvPr>
          <p:cNvSpPr/>
          <p:nvPr/>
        </p:nvSpPr>
        <p:spPr>
          <a:xfrm>
            <a:off x="6694450" y="4469291"/>
            <a:ext cx="912949" cy="778633"/>
          </a:xfrm>
          <a:prstGeom prst="notchedRightArrow">
            <a:avLst/>
          </a:prstGeom>
          <a:solidFill>
            <a:srgbClr val="0F7FC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7E0263FB-3B4E-5541-4FDB-EBAF35565FB6}"/>
              </a:ext>
            </a:extLst>
          </p:cNvPr>
          <p:cNvSpPr txBox="1"/>
          <p:nvPr/>
        </p:nvSpPr>
        <p:spPr>
          <a:xfrm>
            <a:off x="431483" y="3323333"/>
            <a:ext cx="6097904" cy="2946961"/>
          </a:xfrm>
          <a:prstGeom prst="rect">
            <a:avLst/>
          </a:prstGeom>
          <a:noFill/>
        </p:spPr>
        <p:txBody>
          <a:bodyPr wrap="square">
            <a:spAutoFit/>
          </a:bodyPr>
          <a:lstStyle/>
          <a:p>
            <a:pPr marL="457200" marR="0" lvl="0" indent="-457200" algn="l" defTabSz="914400" rtl="0" eaLnBrk="1" fontAlgn="auto" latinLnBrk="0" hangingPunct="1">
              <a:spcBef>
                <a:spcPts val="1000"/>
              </a:spcBef>
              <a:spcAft>
                <a:spcPts val="600"/>
              </a:spcAft>
              <a:buClr>
                <a:srgbClr val="0F7FC9"/>
              </a:buClr>
              <a:buSzTx/>
              <a:buFont typeface="+mj-lt"/>
              <a:buAutoNum type="arabicPeriod" startAt="2"/>
              <a:tabLst/>
              <a:defRPr/>
            </a:pPr>
            <a:r>
              <a:rPr kumimoji="0" lang="en-US" sz="2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Undue influence of reputation in NIH peer review</a:t>
            </a:r>
          </a:p>
          <a:p>
            <a:pPr marL="685800" marR="0" lvl="1" indent="-228600" algn="l" defTabSz="914400" rtl="0" eaLnBrk="1" fontAlgn="auto" latinLnBrk="0" hangingPunct="1">
              <a:spcBef>
                <a:spcPts val="500"/>
              </a:spcBef>
              <a:spcAft>
                <a:spcPts val="600"/>
              </a:spcAft>
              <a:buClr>
                <a:srgbClr val="0F7FC9"/>
              </a:buClr>
              <a:buSzTx/>
              <a:buFont typeface="Arial" panose="020B0604020202020204" pitchFamily="34" charset="0"/>
              <a:buChar char="•"/>
              <a:tabLst/>
              <a:defRPr/>
            </a:pPr>
            <a:r>
              <a:rPr kumimoji="0" lang="en-US" sz="19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Concerns from the community </a:t>
            </a:r>
          </a:p>
          <a:p>
            <a:pPr marL="685800" marR="0" lvl="1" indent="-228600" algn="l" defTabSz="914400" rtl="0" eaLnBrk="1" fontAlgn="auto" latinLnBrk="0" hangingPunct="1">
              <a:spcBef>
                <a:spcPts val="500"/>
              </a:spcBef>
              <a:spcAft>
                <a:spcPts val="600"/>
              </a:spcAft>
              <a:buClr>
                <a:srgbClr val="0F7FC9"/>
              </a:buClr>
              <a:buSzTx/>
              <a:buFont typeface="Arial" panose="020B0604020202020204" pitchFamily="34" charset="0"/>
              <a:buChar char="•"/>
              <a:tabLst/>
              <a:defRPr/>
            </a:pPr>
            <a:r>
              <a:rPr kumimoji="0" lang="en-US" sz="19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CSR’s “anonymization” study suggested halo effects benefit white investigators</a:t>
            </a:r>
          </a:p>
          <a:p>
            <a:pPr marL="685800" marR="0" lvl="1" indent="-228600" algn="l" defTabSz="914400" rtl="0" eaLnBrk="1" fontAlgn="auto" latinLnBrk="0" hangingPunct="1">
              <a:spcBef>
                <a:spcPts val="500"/>
              </a:spcBef>
              <a:spcAft>
                <a:spcPts val="600"/>
              </a:spcAft>
              <a:buClr>
                <a:srgbClr val="0F7FC9"/>
              </a:buClr>
              <a:buSzTx/>
              <a:buFont typeface="Arial" panose="020B0604020202020204" pitchFamily="34" charset="0"/>
              <a:buChar char="•"/>
              <a:tabLst/>
              <a:defRPr/>
            </a:pPr>
            <a:r>
              <a:rPr kumimoji="0" lang="en-US" sz="19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NIH review is vulnerable to this bias because federal regulations require evaluation of investigator and environment</a:t>
            </a:r>
          </a:p>
        </p:txBody>
      </p:sp>
      <p:sp>
        <p:nvSpPr>
          <p:cNvPr id="22" name="TextBox 21">
            <a:extLst>
              <a:ext uri="{FF2B5EF4-FFF2-40B4-BE49-F238E27FC236}">
                <a16:creationId xmlns:a16="http://schemas.microsoft.com/office/drawing/2014/main" id="{EE8A53FB-3D00-CFE4-90BB-1BD10C0647D5}"/>
              </a:ext>
            </a:extLst>
          </p:cNvPr>
          <p:cNvSpPr txBox="1"/>
          <p:nvPr/>
        </p:nvSpPr>
        <p:spPr>
          <a:xfrm>
            <a:off x="7803670" y="4073777"/>
            <a:ext cx="4013456" cy="15696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solidFill>
                  <a:srgbClr val="0F7FC9"/>
                </a:solidFill>
                <a:latin typeface="Open Sans" panose="020B0606030504020204" pitchFamily="34" charset="0"/>
                <a:ea typeface="Open Sans" panose="020B0606030504020204" pitchFamily="34" charset="0"/>
                <a:cs typeface="Open Sans" panose="020B0606030504020204" pitchFamily="34" charset="0"/>
              </a:rPr>
              <a:t>Affects judgments of merit by giving big names a pass and unknowns extra scrutiny</a:t>
            </a:r>
          </a:p>
        </p:txBody>
      </p:sp>
    </p:spTree>
    <p:custDataLst>
      <p:tags r:id="rId1"/>
    </p:custDataLst>
    <p:extLst>
      <p:ext uri="{BB962C8B-B14F-4D97-AF65-F5344CB8AC3E}">
        <p14:creationId xmlns:p14="http://schemas.microsoft.com/office/powerpoint/2010/main" val="1928084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3C89BA-34AF-31BE-2800-6DD19E48D9F9}"/>
              </a:ext>
            </a:extLst>
          </p:cNvPr>
          <p:cNvSpPr>
            <a:spLocks noGrp="1"/>
          </p:cNvSpPr>
          <p:nvPr>
            <p:ph type="title"/>
          </p:nvPr>
        </p:nvSpPr>
        <p:spPr/>
        <p:txBody>
          <a:bodyPr/>
          <a:lstStyle/>
          <a:p>
            <a:r>
              <a:rPr lang="en-US"/>
              <a:t>Changes Coming: Simplifying Review of Research Project Grant Applications</a:t>
            </a:r>
          </a:p>
        </p:txBody>
      </p:sp>
      <p:sp>
        <p:nvSpPr>
          <p:cNvPr id="2" name="Content Placeholder 1">
            <a:extLst>
              <a:ext uri="{FF2B5EF4-FFF2-40B4-BE49-F238E27FC236}">
                <a16:creationId xmlns:a16="http://schemas.microsoft.com/office/drawing/2014/main" id="{B1FD0F8A-200F-8ED3-6F56-43CD127EA163}"/>
              </a:ext>
            </a:extLst>
          </p:cNvPr>
          <p:cNvSpPr>
            <a:spLocks noGrp="1"/>
          </p:cNvSpPr>
          <p:nvPr>
            <p:ph idx="1"/>
          </p:nvPr>
        </p:nvSpPr>
        <p:spPr>
          <a:xfrm>
            <a:off x="838200" y="1690688"/>
            <a:ext cx="11102788" cy="4351338"/>
          </a:xfrm>
        </p:spPr>
        <p:txBody>
          <a:bodyPr>
            <a:normAutofit fontScale="77500" lnSpcReduction="20000"/>
          </a:bodyPr>
          <a:lstStyle/>
          <a:p>
            <a:pPr marL="914400" lvl="2" indent="0">
              <a:lnSpc>
                <a:spcPct val="100000"/>
              </a:lnSpc>
              <a:buNone/>
            </a:pPr>
            <a:endParaRPr lang="en-US" sz="2000" b="1" dirty="0">
              <a:solidFill>
                <a:srgbClr val="0070C0"/>
              </a:solidFill>
            </a:endParaRPr>
          </a:p>
          <a:p>
            <a:pPr>
              <a:lnSpc>
                <a:spcPct val="100000"/>
              </a:lnSpc>
            </a:pPr>
            <a:r>
              <a:rPr lang="en-US" b="1" dirty="0"/>
              <a:t>What’s changing?</a:t>
            </a:r>
          </a:p>
          <a:p>
            <a:pPr lvl="1">
              <a:lnSpc>
                <a:spcPct val="100000"/>
              </a:lnSpc>
            </a:pPr>
            <a:r>
              <a:rPr lang="en-US" dirty="0">
                <a:solidFill>
                  <a:srgbClr val="0F7FC9"/>
                </a:solidFill>
              </a:rPr>
              <a:t>The five peer review criteria are reorganized into three factors</a:t>
            </a:r>
          </a:p>
          <a:p>
            <a:pPr lvl="1">
              <a:lnSpc>
                <a:spcPct val="100000"/>
              </a:lnSpc>
            </a:pPr>
            <a:r>
              <a:rPr lang="en-US" dirty="0">
                <a:solidFill>
                  <a:srgbClr val="0F7FC9"/>
                </a:solidFill>
              </a:rPr>
              <a:t>Two factors are scored and Investigator/Environment will be assessed with a binary choice – sufficient or not</a:t>
            </a:r>
          </a:p>
          <a:p>
            <a:pPr lvl="1">
              <a:lnSpc>
                <a:spcPct val="100000"/>
              </a:lnSpc>
            </a:pPr>
            <a:r>
              <a:rPr lang="en-US" dirty="0">
                <a:solidFill>
                  <a:srgbClr val="0F7FC9"/>
                </a:solidFill>
              </a:rPr>
              <a:t>Most Additional Review Considerations shifted from peer reviewers to NIH staff</a:t>
            </a:r>
          </a:p>
          <a:p>
            <a:pPr marL="457200" lvl="1" indent="0">
              <a:lnSpc>
                <a:spcPct val="100000"/>
              </a:lnSpc>
              <a:buNone/>
            </a:pPr>
            <a:endParaRPr lang="en-US" dirty="0">
              <a:solidFill>
                <a:srgbClr val="0F7FC9"/>
              </a:solidFill>
            </a:endParaRPr>
          </a:p>
          <a:p>
            <a:pPr>
              <a:lnSpc>
                <a:spcPct val="100000"/>
              </a:lnSpc>
            </a:pPr>
            <a:r>
              <a:rPr lang="en-US" b="1" dirty="0"/>
              <a:t>What’s the scope of the changes? </a:t>
            </a:r>
          </a:p>
          <a:p>
            <a:pPr lvl="1">
              <a:lnSpc>
                <a:spcPct val="100000"/>
              </a:lnSpc>
            </a:pPr>
            <a:r>
              <a:rPr lang="en-US" dirty="0">
                <a:solidFill>
                  <a:srgbClr val="0F7FC9"/>
                </a:solidFill>
              </a:rPr>
              <a:t>Affecting all research project grants </a:t>
            </a:r>
            <a:r>
              <a:rPr lang="en-US" dirty="0"/>
              <a:t>with standard review criteria</a:t>
            </a:r>
          </a:p>
          <a:p>
            <a:pPr lvl="1">
              <a:lnSpc>
                <a:spcPct val="100000"/>
              </a:lnSpc>
            </a:pPr>
            <a:r>
              <a:rPr lang="en-US" dirty="0">
                <a:solidFill>
                  <a:schemeClr val="accent2"/>
                </a:solidFill>
              </a:rPr>
              <a:t>Activity codes: R01, R03, R15, R16, R21, R33, R34, R36, R61, RC1, RC2, RC4, RF1, RL1, RL2, U01, U34, U3R, UA5, UC1, UC2, UC4, UF1, UG3, UH2, UH3, UH5, (including the following phased awards: R21/R33, UH2/UH3, UG3/UH3, R61/R33).</a:t>
            </a:r>
          </a:p>
          <a:p>
            <a:pPr marL="457200" lvl="1" indent="0">
              <a:lnSpc>
                <a:spcPct val="100000"/>
              </a:lnSpc>
              <a:buNone/>
            </a:pPr>
            <a:endParaRPr lang="en-US" dirty="0"/>
          </a:p>
          <a:p>
            <a:pPr>
              <a:lnSpc>
                <a:spcPct val="100000"/>
              </a:lnSpc>
            </a:pPr>
            <a:r>
              <a:rPr lang="en-US" b="1" dirty="0"/>
              <a:t>When will the Simplified Framework be Implemented?</a:t>
            </a:r>
          </a:p>
          <a:p>
            <a:pPr lvl="1">
              <a:lnSpc>
                <a:spcPct val="100000"/>
              </a:lnSpc>
            </a:pPr>
            <a:r>
              <a:rPr lang="en-US" sz="2000" dirty="0"/>
              <a:t>Applies to applications submitted for </a:t>
            </a:r>
            <a:r>
              <a:rPr lang="en-US" sz="2000" b="1" dirty="0">
                <a:solidFill>
                  <a:srgbClr val="0070C0"/>
                </a:solidFill>
              </a:rPr>
              <a:t>January 25, 2025 due dates</a:t>
            </a:r>
          </a:p>
          <a:p>
            <a:pPr lvl="2">
              <a:lnSpc>
                <a:spcPct val="100000"/>
              </a:lnSpc>
            </a:pPr>
            <a:r>
              <a:rPr lang="en-US" sz="2000" dirty="0"/>
              <a:t>Summer 2025 peer review and October 2025 Advisory Council</a:t>
            </a:r>
          </a:p>
          <a:p>
            <a:pPr>
              <a:lnSpc>
                <a:spcPct val="100000"/>
              </a:lnSpc>
            </a:pPr>
            <a:endParaRPr lang="en-US" dirty="0"/>
          </a:p>
        </p:txBody>
      </p:sp>
      <p:sp>
        <p:nvSpPr>
          <p:cNvPr id="4" name="TextBox 3">
            <a:extLst>
              <a:ext uri="{FF2B5EF4-FFF2-40B4-BE49-F238E27FC236}">
                <a16:creationId xmlns:a16="http://schemas.microsoft.com/office/drawing/2014/main" id="{137A8A41-4D5E-3380-CB50-1CE83AE907A5}"/>
              </a:ext>
            </a:extLst>
          </p:cNvPr>
          <p:cNvSpPr txBox="1"/>
          <p:nvPr/>
        </p:nvSpPr>
        <p:spPr>
          <a:xfrm>
            <a:off x="2890576" y="6306423"/>
            <a:ext cx="8225970" cy="400110"/>
          </a:xfrm>
          <a:prstGeom prst="rect">
            <a:avLst/>
          </a:prstGeom>
          <a:noFill/>
        </p:spPr>
        <p:txBody>
          <a:bodyPr wrap="none" rtlCol="0">
            <a:spAutoFit/>
          </a:bodyPr>
          <a:lstStyle/>
          <a:p>
            <a:r>
              <a:rPr lang="en-US" sz="2000" b="1">
                <a:latin typeface="Open Sans" panose="020B0606030504020204" pitchFamily="34" charset="0"/>
                <a:ea typeface="Open Sans" panose="020B0606030504020204" pitchFamily="34" charset="0"/>
                <a:cs typeface="Open Sans" panose="020B0606030504020204" pitchFamily="34" charset="0"/>
              </a:rPr>
              <a:t>Learn more: </a:t>
            </a:r>
            <a:r>
              <a:rPr lang="en-US" sz="2000" b="1">
                <a:effectLst/>
                <a:latin typeface="Open Sans" panose="020B0606030504020204" pitchFamily="34" charset="0"/>
                <a:ea typeface="Open Sans" panose="020B0606030504020204" pitchFamily="34" charset="0"/>
                <a:cs typeface="Open Sans" panose="020B0606030504020204" pitchFamily="34" charset="0"/>
                <a:hlinkClick r:id="rId3"/>
              </a:rPr>
              <a:t>grants.nih.gov/policy/peer/simplifying-review.htm</a:t>
            </a:r>
            <a:endParaRPr lang="en-US" sz="2000" b="1">
              <a:latin typeface="Open Sans" panose="020B0606030504020204" pitchFamily="34" charset="0"/>
              <a:ea typeface="Open Sans" panose="020B0606030504020204" pitchFamily="34" charset="0"/>
              <a:cs typeface="Open Sans" panose="020B0606030504020204" pitchFamily="34" charset="0"/>
            </a:endParaRPr>
          </a:p>
        </p:txBody>
      </p:sp>
      <p:sp>
        <p:nvSpPr>
          <p:cNvPr id="5" name="Slide Number Placeholder">
            <a:extLst>
              <a:ext uri="{FF2B5EF4-FFF2-40B4-BE49-F238E27FC236}">
                <a16:creationId xmlns:a16="http://schemas.microsoft.com/office/drawing/2014/main" id="{D682A069-3550-E80D-3DAE-2FC6302DD2DA}"/>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b="1" smtClean="0">
                <a:latin typeface="Open Sans" panose="020B0606030504020204" pitchFamily="34" charset="0"/>
                <a:ea typeface="Open Sans" panose="020B0606030504020204" pitchFamily="34" charset="0"/>
                <a:cs typeface="Open Sans" panose="020B0606030504020204" pitchFamily="34" charset="0"/>
              </a:rPr>
              <a:pPr/>
              <a:t>5</a:t>
            </a:fld>
            <a:endParaRPr lang="en-US" b="1">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2228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3F42-9196-0884-15AA-3BC6DB41C926}"/>
              </a:ext>
            </a:extLst>
          </p:cNvPr>
          <p:cNvSpPr>
            <a:spLocks noGrp="1"/>
          </p:cNvSpPr>
          <p:nvPr>
            <p:ph type="title"/>
          </p:nvPr>
        </p:nvSpPr>
        <p:spPr/>
        <p:txBody>
          <a:bodyPr/>
          <a:lstStyle/>
          <a:p>
            <a:r>
              <a:rPr lang="en-US"/>
              <a:t>Detail on Simplifying Review changes</a:t>
            </a:r>
          </a:p>
        </p:txBody>
      </p:sp>
    </p:spTree>
    <p:extLst>
      <p:ext uri="{BB962C8B-B14F-4D97-AF65-F5344CB8AC3E}">
        <p14:creationId xmlns:p14="http://schemas.microsoft.com/office/powerpoint/2010/main" val="3321987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9FA96F-A7BD-E626-4CD4-3C594F0CF72F}"/>
              </a:ext>
            </a:extLst>
          </p:cNvPr>
          <p:cNvSpPr>
            <a:spLocks noGrp="1"/>
          </p:cNvSpPr>
          <p:nvPr>
            <p:ph type="title"/>
          </p:nvPr>
        </p:nvSpPr>
        <p:spPr>
          <a:xfrm>
            <a:off x="606706" y="194083"/>
            <a:ext cx="11164747" cy="1325563"/>
          </a:xfrm>
        </p:spPr>
        <p:txBody>
          <a:bodyPr>
            <a:normAutofit fontScale="90000"/>
          </a:bodyPr>
          <a:lstStyle/>
          <a:p>
            <a:pPr>
              <a:lnSpc>
                <a:spcPct val="100000"/>
              </a:lnSpc>
            </a:pPr>
            <a:r>
              <a:rPr lang="en-US">
                <a:latin typeface="Open Sans"/>
                <a:ea typeface="Open Sans"/>
                <a:cs typeface="Open Sans"/>
              </a:rPr>
              <a:t>The Simplified Review Framework Reorganizes Five Regulatory Criteria into Three Factors</a:t>
            </a:r>
          </a:p>
        </p:txBody>
      </p:sp>
      <p:sp>
        <p:nvSpPr>
          <p:cNvPr id="4" name="Content Placeholder 7">
            <a:extLst>
              <a:ext uri="{FF2B5EF4-FFF2-40B4-BE49-F238E27FC236}">
                <a16:creationId xmlns:a16="http://schemas.microsoft.com/office/drawing/2014/main" id="{0AFB8BEB-778B-36FE-2697-255AEFFF2332}"/>
              </a:ext>
            </a:extLst>
          </p:cNvPr>
          <p:cNvSpPr>
            <a:spLocks noGrp="1"/>
          </p:cNvSpPr>
          <p:nvPr>
            <p:ph idx="1"/>
          </p:nvPr>
        </p:nvSpPr>
        <p:spPr>
          <a:xfrm>
            <a:off x="720043" y="2338927"/>
            <a:ext cx="3425238" cy="2999427"/>
          </a:xfrm>
          <a:solidFill>
            <a:schemeClr val="accent5">
              <a:lumMod val="40000"/>
              <a:lumOff val="60000"/>
            </a:schemeClr>
          </a:solidFill>
          <a:ln>
            <a:solidFill>
              <a:schemeClr val="bg1"/>
            </a:solidFill>
          </a:ln>
        </p:spPr>
        <p:txBody>
          <a:bodyPr>
            <a:normAutofit fontScale="92500"/>
          </a:bodyPr>
          <a:lstStyle/>
          <a:p>
            <a:pPr marL="0" marR="0" indent="0" algn="ctr">
              <a:spcBef>
                <a:spcPts val="600"/>
              </a:spcBef>
              <a:spcAft>
                <a:spcPts val="0"/>
              </a:spcAft>
              <a:buNone/>
            </a:pPr>
            <a:r>
              <a:rPr lang="en-US" b="1">
                <a:solidFill>
                  <a:schemeClr val="tx1"/>
                </a:solidFill>
                <a:effectLst/>
                <a:latin typeface="Open Sans" panose="020B0606030504020204" pitchFamily="34" charset="0"/>
                <a:ea typeface="Open Sans" panose="020B0606030504020204" pitchFamily="34" charset="0"/>
                <a:cs typeface="Open Sans" panose="020B0606030504020204" pitchFamily="34" charset="0"/>
              </a:rPr>
              <a:t>Before January 25, 2025</a:t>
            </a:r>
            <a:endParaRPr lang="en-US">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1200"/>
              </a:spcBef>
            </a:pPr>
            <a:r>
              <a:rPr lang="en-US">
                <a:latin typeface="Open Sans Light" panose="020B0306030504020204" pitchFamily="34" charset="0"/>
              </a:rPr>
              <a:t>Significance  - scored</a:t>
            </a:r>
          </a:p>
          <a:p>
            <a:pPr>
              <a:spcBef>
                <a:spcPts val="1200"/>
              </a:spcBef>
            </a:pPr>
            <a:r>
              <a:rPr lang="en-US">
                <a:latin typeface="Open Sans Light" panose="020B0306030504020204" pitchFamily="34" charset="0"/>
              </a:rPr>
              <a:t>Investigator(s) – scored</a:t>
            </a:r>
          </a:p>
          <a:p>
            <a:pPr>
              <a:spcBef>
                <a:spcPts val="1200"/>
              </a:spcBef>
            </a:pPr>
            <a:r>
              <a:rPr lang="en-US">
                <a:latin typeface="Open Sans Light" panose="020B0306030504020204" pitchFamily="34" charset="0"/>
              </a:rPr>
              <a:t>Innovation – scored</a:t>
            </a:r>
          </a:p>
          <a:p>
            <a:pPr>
              <a:spcBef>
                <a:spcPts val="1200"/>
              </a:spcBef>
            </a:pPr>
            <a:r>
              <a:rPr lang="en-US">
                <a:latin typeface="Open Sans Light" panose="020B0306030504020204" pitchFamily="34" charset="0"/>
              </a:rPr>
              <a:t>Approach – scored</a:t>
            </a:r>
          </a:p>
          <a:p>
            <a:pPr>
              <a:spcBef>
                <a:spcPts val="1200"/>
              </a:spcBef>
            </a:pPr>
            <a:r>
              <a:rPr lang="en-US">
                <a:latin typeface="Open Sans Light" panose="020B0306030504020204" pitchFamily="34" charset="0"/>
              </a:rPr>
              <a:t>Environment - scored</a:t>
            </a:r>
          </a:p>
        </p:txBody>
      </p:sp>
      <p:sp>
        <p:nvSpPr>
          <p:cNvPr id="5" name="Content Placeholder 7">
            <a:extLst>
              <a:ext uri="{FF2B5EF4-FFF2-40B4-BE49-F238E27FC236}">
                <a16:creationId xmlns:a16="http://schemas.microsoft.com/office/drawing/2014/main" id="{053FB266-9959-F66E-DA74-D07BC430237E}"/>
              </a:ext>
            </a:extLst>
          </p:cNvPr>
          <p:cNvSpPr txBox="1">
            <a:spLocks/>
          </p:cNvSpPr>
          <p:nvPr/>
        </p:nvSpPr>
        <p:spPr>
          <a:xfrm>
            <a:off x="4563292" y="1702234"/>
            <a:ext cx="7323908" cy="4572226"/>
          </a:xfrm>
          <a:prstGeom prst="rect">
            <a:avLst/>
          </a:prstGeom>
          <a:solidFill>
            <a:schemeClr val="accent5">
              <a:lumMod val="20000"/>
              <a:lumOff val="80000"/>
            </a:schemeClr>
          </a:solidFill>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67" kern="1200">
                <a:solidFill>
                  <a:srgbClr val="616265"/>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616265"/>
                </a:solidFill>
                <a:latin typeface="Lato Light" panose="020F0502020204030203" pitchFamily="34" charset="0"/>
                <a:ea typeface="Lato Light" panose="020F0502020204030203" pitchFamily="34" charset="0"/>
                <a:cs typeface="Lato Light" panose="020F0502020204030203" pitchFamily="34" charset="0"/>
              </a:defRPr>
            </a:lvl2pPr>
            <a:lvl3pPr marL="846498" indent="-389389" algn="l" defTabSz="914400" rtl="0" eaLnBrk="1" latinLnBrk="0" hangingPunct="1">
              <a:lnSpc>
                <a:spcPct val="90000"/>
              </a:lnSpc>
              <a:spcBef>
                <a:spcPts val="500"/>
              </a:spcBef>
              <a:buFont typeface="Arial" pitchFamily="34" charset="0"/>
              <a:buChar char="−"/>
              <a:defRPr sz="1867" kern="1200" baseline="0">
                <a:solidFill>
                  <a:srgbClr val="616265"/>
                </a:solidFill>
                <a:latin typeface="Lato Light" panose="020F0502020204030203" pitchFamily="34" charset="0"/>
                <a:ea typeface="Lato Light" panose="020F0502020204030203" pitchFamily="34" charset="0"/>
                <a:cs typeface="Lato Light" panose="020F0502020204030203" pitchFamily="34" charset="0"/>
              </a:defRPr>
            </a:lvl3pPr>
            <a:lvl4pPr marL="1218956" indent="-304739" algn="l" defTabSz="914400" rtl="0" eaLnBrk="1" latinLnBrk="0" hangingPunct="1">
              <a:lnSpc>
                <a:spcPct val="90000"/>
              </a:lnSpc>
              <a:spcBef>
                <a:spcPts val="500"/>
              </a:spcBef>
              <a:buFont typeface="Arial" pitchFamily="34" charset="0"/>
              <a:buChar char="•"/>
              <a:defRPr sz="1867" kern="1200">
                <a:solidFill>
                  <a:srgbClr val="616265"/>
                </a:solidFill>
                <a:latin typeface="Lato Light" panose="020F0502020204030203" pitchFamily="34" charset="0"/>
                <a:ea typeface="Lato Light" panose="020F0502020204030203" pitchFamily="34" charset="0"/>
                <a:cs typeface="Lato Light" panose="020F0502020204030203" pitchFamily="34" charset="0"/>
              </a:defRPr>
            </a:lvl4pPr>
            <a:lvl5pPr marL="1676065" indent="-372459" algn="l" defTabSz="914400" rtl="0" eaLnBrk="1" latinLnBrk="0" hangingPunct="1">
              <a:lnSpc>
                <a:spcPct val="90000"/>
              </a:lnSpc>
              <a:spcBef>
                <a:spcPts val="500"/>
              </a:spcBef>
              <a:buFont typeface="Arial" panose="020B0604020202020204" pitchFamily="34" charset="0"/>
              <a:buChar char="•"/>
              <a:defRPr sz="1867"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b="1" dirty="0">
                <a:solidFill>
                  <a:schemeClr val="tx1"/>
                </a:solidFill>
                <a:latin typeface="Open Sans"/>
                <a:ea typeface="Open Sans"/>
                <a:cs typeface="Open Sans"/>
              </a:rPr>
              <a:t>On or after</a:t>
            </a:r>
            <a:r>
              <a:rPr lang="en-US" sz="2400" b="1" dirty="0">
                <a:solidFill>
                  <a:schemeClr val="tx1"/>
                </a:solidFill>
                <a:effectLst/>
                <a:latin typeface="Open Sans"/>
                <a:ea typeface="Open Sans"/>
                <a:cs typeface="Open Sans"/>
              </a:rPr>
              <a:t> Jan 25, 2025 - Simplified Framework</a:t>
            </a:r>
            <a:r>
              <a:rPr lang="en-US" sz="2400" b="1" dirty="0">
                <a:solidFill>
                  <a:schemeClr val="tx1"/>
                </a:solidFill>
                <a:latin typeface="Open Sans"/>
                <a:ea typeface="Open Sans"/>
                <a:cs typeface="Open Sans"/>
              </a:rPr>
              <a:t> </a:t>
            </a:r>
            <a:endParaRPr lang="en-US" sz="24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0" marR="0" indent="0" algn="ctr">
              <a:lnSpc>
                <a:spcPct val="100000"/>
              </a:lnSpc>
              <a:spcBef>
                <a:spcPts val="0"/>
              </a:spcBef>
              <a:buNone/>
            </a:pPr>
            <a:r>
              <a:rPr lang="en-US" sz="2000" b="1" dirty="0">
                <a:solidFill>
                  <a:schemeClr val="tx1"/>
                </a:solidFill>
                <a:effectLst/>
                <a:latin typeface="Open Sans"/>
                <a:ea typeface="Open Sans"/>
                <a:cs typeface="Open Sans"/>
              </a:rPr>
              <a:t>(</a:t>
            </a:r>
            <a:r>
              <a:rPr lang="en-US" sz="2000" b="1" u="sng" dirty="0">
                <a:solidFill>
                  <a:schemeClr val="tx1"/>
                </a:solidFill>
                <a:effectLst/>
                <a:latin typeface="Open Sans"/>
                <a:ea typeface="Open Sans"/>
                <a:cs typeface="Open Sans"/>
              </a:rPr>
              <a:t>all</a:t>
            </a:r>
            <a:r>
              <a:rPr lang="en-US" sz="2000" b="1" dirty="0">
                <a:solidFill>
                  <a:schemeClr val="tx1"/>
                </a:solidFill>
                <a:effectLst/>
                <a:latin typeface="Open Sans"/>
                <a:ea typeface="Open Sans"/>
                <a:cs typeface="Open Sans"/>
              </a:rPr>
              <a:t> considered in Overall Impact Score)</a:t>
            </a:r>
            <a:endParaRPr lang="en-US" sz="2000" b="1" dirty="0">
              <a:solidFill>
                <a:schemeClr val="tx1"/>
              </a:solidFill>
              <a:latin typeface="Open Sans"/>
              <a:ea typeface="Open Sans"/>
              <a:cs typeface="Open Sans"/>
            </a:endParaRPr>
          </a:p>
          <a:p>
            <a:pPr>
              <a:buClr>
                <a:srgbClr val="0F7FC9"/>
              </a:buClr>
            </a:pPr>
            <a:r>
              <a:rPr kumimoji="0" lang="en-US" sz="2400" b="1" i="0" u="none" strike="noStrike" kern="1200" cap="none" spc="0" normalizeH="0" baseline="0" noProof="0" dirty="0">
                <a:ln>
                  <a:noFill/>
                </a:ln>
                <a:solidFill>
                  <a:prstClr val="black"/>
                </a:solidFill>
                <a:effectLst/>
                <a:uLnTx/>
                <a:uFillTx/>
                <a:latin typeface="Open Sans Light"/>
                <a:ea typeface="Open Sans Light"/>
                <a:cs typeface="Open Sans Light"/>
              </a:rPr>
              <a:t>Factor 1: Importance of the Research</a:t>
            </a:r>
            <a:r>
              <a:rPr lang="en-US" sz="2400" b="1" dirty="0">
                <a:solidFill>
                  <a:prstClr val="black"/>
                </a:solidFill>
                <a:latin typeface="Open Sans Light"/>
                <a:ea typeface="Open Sans Light"/>
                <a:cs typeface="Open Sans Light"/>
              </a:rPr>
              <a:t> </a:t>
            </a:r>
            <a:endParaRPr lang="en-US" sz="24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lvl="1">
              <a:buClr>
                <a:srgbClr val="0F7FC9"/>
              </a:buClr>
            </a:pPr>
            <a:r>
              <a:rPr lang="en-US" sz="2000" dirty="0">
                <a:solidFill>
                  <a:prstClr val="black"/>
                </a:solidFill>
                <a:latin typeface="Open Sans Light"/>
                <a:ea typeface="Open Sans Light"/>
                <a:cs typeface="Open Sans Light"/>
              </a:rPr>
              <a:t>Significance, Innovation </a:t>
            </a:r>
            <a:endParaRPr lang="en-US" sz="2000" dirty="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endParaRPr>
          </a:p>
          <a:p>
            <a:pPr lvl="1">
              <a:buClr>
                <a:srgbClr val="0F7FC9"/>
              </a:buClr>
            </a:pPr>
            <a:r>
              <a:rPr lang="en-US" sz="2000" b="1" dirty="0">
                <a:solidFill>
                  <a:prstClr val="black"/>
                </a:solidFill>
                <a:latin typeface="Open Sans Light"/>
                <a:ea typeface="Open Sans Light"/>
                <a:cs typeface="Open Sans Light"/>
              </a:rPr>
              <a:t>S</a:t>
            </a:r>
            <a:r>
              <a:rPr kumimoji="0" lang="en-US" sz="2000" b="1" i="0" u="none" strike="noStrike" kern="1200" cap="none" spc="0" normalizeH="0" baseline="0" noProof="0" dirty="0">
                <a:ln>
                  <a:noFill/>
                </a:ln>
                <a:solidFill>
                  <a:prstClr val="black"/>
                </a:solidFill>
                <a:effectLst/>
                <a:uLnTx/>
                <a:uFillTx/>
                <a:latin typeface="Open Sans Light"/>
                <a:ea typeface="Open Sans Light"/>
                <a:cs typeface="Open Sans Light"/>
              </a:rPr>
              <a:t>cored 1-9</a:t>
            </a:r>
            <a:r>
              <a:rPr lang="en-US" sz="2000" b="1" dirty="0">
                <a:solidFill>
                  <a:prstClr val="black"/>
                </a:solidFill>
                <a:latin typeface="Open Sans Light"/>
                <a:ea typeface="Open Sans Light"/>
                <a:cs typeface="Open Sans Light"/>
              </a:rPr>
              <a:t> </a:t>
            </a:r>
            <a:endParaRPr lang="en-US" sz="20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a:buClr>
                <a:srgbClr val="0F7FC9"/>
              </a:buClr>
            </a:pPr>
            <a:r>
              <a:rPr kumimoji="0" lang="en-US" sz="2400" b="1" i="0" u="none" strike="noStrike" kern="1200" cap="none" spc="0" normalizeH="0" baseline="0" noProof="0" dirty="0">
                <a:ln>
                  <a:noFill/>
                </a:ln>
                <a:solidFill>
                  <a:prstClr val="black"/>
                </a:solidFill>
                <a:effectLst/>
                <a:uLnTx/>
                <a:uFillTx/>
                <a:latin typeface="Open Sans Light"/>
                <a:ea typeface="Open Sans Light"/>
                <a:cs typeface="Open Sans Light"/>
              </a:rPr>
              <a:t>Factor 2: Rigor and Feasibility</a:t>
            </a:r>
            <a:r>
              <a:rPr lang="en-US" sz="2400" b="1" dirty="0">
                <a:solidFill>
                  <a:prstClr val="black"/>
                </a:solidFill>
                <a:latin typeface="Open Sans Light"/>
                <a:ea typeface="Open Sans Light"/>
                <a:cs typeface="Open Sans Light"/>
              </a:rPr>
              <a:t> </a:t>
            </a:r>
            <a:endParaRPr lang="en-US" sz="24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lvl="1">
              <a:buClr>
                <a:srgbClr val="0F7FC9"/>
              </a:buClr>
            </a:pPr>
            <a:r>
              <a:rPr lang="en-US" sz="2000" dirty="0">
                <a:solidFill>
                  <a:prstClr val="black"/>
                </a:solidFill>
                <a:latin typeface="Open Sans Light"/>
                <a:ea typeface="Open Sans Light"/>
                <a:cs typeface="Open Sans Light"/>
              </a:rPr>
              <a:t>Approach (</a:t>
            </a:r>
            <a:r>
              <a:rPr lang="en-US" sz="2000" i="1" dirty="0">
                <a:solidFill>
                  <a:prstClr val="black"/>
                </a:solidFill>
                <a:latin typeface="Open Sans Light"/>
                <a:ea typeface="Open Sans Light"/>
                <a:cs typeface="Open Sans Light"/>
              </a:rPr>
              <a:t>also include Inclusions and Study Timeline for clinical trials</a:t>
            </a:r>
            <a:r>
              <a:rPr lang="en-US" sz="2000" dirty="0">
                <a:solidFill>
                  <a:prstClr val="black"/>
                </a:solidFill>
                <a:latin typeface="Open Sans Light"/>
                <a:ea typeface="Open Sans Light"/>
                <a:cs typeface="Open Sans Light"/>
              </a:rPr>
              <a:t>)</a:t>
            </a:r>
          </a:p>
          <a:p>
            <a:pPr lvl="1">
              <a:buClr>
                <a:srgbClr val="0F7FC9"/>
              </a:buClr>
            </a:pPr>
            <a:r>
              <a:rPr kumimoji="0" lang="en-US" sz="2000" b="1" i="0" u="none" strike="noStrike" kern="1200" cap="none" spc="0" normalizeH="0" baseline="0" noProof="0" dirty="0">
                <a:ln>
                  <a:noFill/>
                </a:ln>
                <a:solidFill>
                  <a:prstClr val="black"/>
                </a:solidFill>
                <a:effectLst/>
                <a:uLnTx/>
                <a:uFillTx/>
                <a:latin typeface="Open Sans Light"/>
                <a:ea typeface="Open Sans Light"/>
                <a:cs typeface="Open Sans Light"/>
              </a:rPr>
              <a:t>Scored 1-9</a:t>
            </a:r>
            <a:r>
              <a:rPr lang="en-US" sz="2000" b="1" dirty="0">
                <a:solidFill>
                  <a:prstClr val="black"/>
                </a:solidFill>
                <a:latin typeface="Open Sans Light"/>
                <a:ea typeface="Open Sans Light"/>
                <a:cs typeface="Open Sans Light"/>
              </a:rPr>
              <a:t> </a:t>
            </a:r>
            <a:endParaRPr lang="en-US" sz="20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a:buClr>
                <a:srgbClr val="0F7FC9"/>
              </a:buClr>
            </a:pPr>
            <a:r>
              <a:rPr kumimoji="0" lang="en-US" sz="2400" b="1" i="0" u="none" strike="noStrike" kern="1200" cap="none" spc="0" normalizeH="0" baseline="0" noProof="0" dirty="0">
                <a:ln>
                  <a:noFill/>
                </a:ln>
                <a:solidFill>
                  <a:prstClr val="black"/>
                </a:solidFill>
                <a:effectLst/>
                <a:uLnTx/>
                <a:uFillTx/>
                <a:latin typeface="Open Sans Light"/>
                <a:ea typeface="Open Sans Light"/>
                <a:cs typeface="Open Sans Light"/>
              </a:rPr>
              <a:t>Factor 3: Expertise and Resources</a:t>
            </a:r>
            <a:r>
              <a:rPr lang="en-US" sz="2400" b="1" dirty="0">
                <a:solidFill>
                  <a:prstClr val="black"/>
                </a:solidFill>
                <a:latin typeface="Open Sans Light"/>
                <a:ea typeface="Open Sans Light"/>
                <a:cs typeface="Open Sans Light"/>
              </a:rPr>
              <a:t> </a:t>
            </a:r>
            <a:endParaRPr lang="en-US" sz="2400" b="1"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a:p>
            <a:pPr lvl="1">
              <a:lnSpc>
                <a:spcPct val="100000"/>
              </a:lnSpc>
              <a:buClr>
                <a:srgbClr val="0F7FC9"/>
              </a:buClr>
            </a:pPr>
            <a:r>
              <a:rPr lang="en-US" sz="2000" dirty="0">
                <a:solidFill>
                  <a:prstClr val="black"/>
                </a:solidFill>
                <a:latin typeface="Open Sans Light"/>
                <a:ea typeface="Open Sans Light"/>
                <a:cs typeface="Open Sans Light"/>
              </a:rPr>
              <a:t>Investigators, Environment</a:t>
            </a:r>
          </a:p>
          <a:p>
            <a:pPr lvl="1">
              <a:lnSpc>
                <a:spcPct val="100000"/>
              </a:lnSpc>
              <a:buClr>
                <a:srgbClr val="0F7FC9"/>
              </a:buClr>
            </a:pPr>
            <a:r>
              <a:rPr lang="en-US" sz="2000" dirty="0">
                <a:solidFill>
                  <a:prstClr val="black"/>
                </a:solidFill>
                <a:latin typeface="Open Sans Light"/>
                <a:ea typeface="Open Sans Light"/>
                <a:cs typeface="Open Sans Light"/>
              </a:rPr>
              <a:t>Evaluated as appropriate or gaps identified; gaps require explanation</a:t>
            </a:r>
          </a:p>
          <a:p>
            <a:pPr lvl="1">
              <a:lnSpc>
                <a:spcPct val="100000"/>
              </a:lnSpc>
              <a:buClr>
                <a:srgbClr val="0F7FC9"/>
              </a:buClr>
            </a:pPr>
            <a:r>
              <a:rPr lang="en-US" sz="2000" b="1" dirty="0">
                <a:solidFill>
                  <a:prstClr val="black"/>
                </a:solidFill>
                <a:latin typeface="Open Sans Light"/>
                <a:ea typeface="Open Sans Light"/>
                <a:cs typeface="Open Sans Light"/>
              </a:rPr>
              <a:t>Considered in overall impact; no individual score</a:t>
            </a:r>
          </a:p>
        </p:txBody>
      </p:sp>
      <p:sp>
        <p:nvSpPr>
          <p:cNvPr id="2" name="Slide Number Placeholder">
            <a:extLst>
              <a:ext uri="{FF2B5EF4-FFF2-40B4-BE49-F238E27FC236}">
                <a16:creationId xmlns:a16="http://schemas.microsoft.com/office/drawing/2014/main" id="{4D452601-8F87-AC5E-CBB2-EA52322A8F75}"/>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7</a:t>
            </a:fld>
            <a:endParaRPr lang="en-US"/>
          </a:p>
        </p:txBody>
      </p:sp>
      <p:sp>
        <p:nvSpPr>
          <p:cNvPr id="6" name="Rectangle 5">
            <a:extLst>
              <a:ext uri="{FF2B5EF4-FFF2-40B4-BE49-F238E27FC236}">
                <a16:creationId xmlns:a16="http://schemas.microsoft.com/office/drawing/2014/main" id="{CAB8AD9F-9611-8A92-25F9-3E51213E8602}"/>
              </a:ext>
            </a:extLst>
          </p:cNvPr>
          <p:cNvSpPr/>
          <p:nvPr/>
        </p:nvSpPr>
        <p:spPr>
          <a:xfrm>
            <a:off x="3954237" y="3014867"/>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7" name="Rectangle 6">
            <a:extLst>
              <a:ext uri="{FF2B5EF4-FFF2-40B4-BE49-F238E27FC236}">
                <a16:creationId xmlns:a16="http://schemas.microsoft.com/office/drawing/2014/main" id="{C4A633FD-7840-8ED0-E196-D2AC95AF5E8A}"/>
              </a:ext>
            </a:extLst>
          </p:cNvPr>
          <p:cNvSpPr/>
          <p:nvPr/>
        </p:nvSpPr>
        <p:spPr>
          <a:xfrm>
            <a:off x="3954237" y="3493454"/>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8" name="Rectangle 7">
            <a:extLst>
              <a:ext uri="{FF2B5EF4-FFF2-40B4-BE49-F238E27FC236}">
                <a16:creationId xmlns:a16="http://schemas.microsoft.com/office/drawing/2014/main" id="{77F0CFDA-AB68-B5A7-E1A8-A9D2B8C61557}"/>
              </a:ext>
            </a:extLst>
          </p:cNvPr>
          <p:cNvSpPr/>
          <p:nvPr/>
        </p:nvSpPr>
        <p:spPr>
          <a:xfrm>
            <a:off x="3954237" y="3992671"/>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9" name="Rectangle 8">
            <a:extLst>
              <a:ext uri="{FF2B5EF4-FFF2-40B4-BE49-F238E27FC236}">
                <a16:creationId xmlns:a16="http://schemas.microsoft.com/office/drawing/2014/main" id="{D0B2CEFA-BB20-5EAC-C788-9FA9321F19CA}"/>
              </a:ext>
            </a:extLst>
          </p:cNvPr>
          <p:cNvSpPr/>
          <p:nvPr/>
        </p:nvSpPr>
        <p:spPr>
          <a:xfrm>
            <a:off x="3954237" y="4471258"/>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10" name="Rectangle 9">
            <a:extLst>
              <a:ext uri="{FF2B5EF4-FFF2-40B4-BE49-F238E27FC236}">
                <a16:creationId xmlns:a16="http://schemas.microsoft.com/office/drawing/2014/main" id="{F0B29B30-906D-7998-3F17-D1039C71A7A3}"/>
              </a:ext>
            </a:extLst>
          </p:cNvPr>
          <p:cNvSpPr/>
          <p:nvPr/>
        </p:nvSpPr>
        <p:spPr>
          <a:xfrm>
            <a:off x="3954237" y="4945522"/>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~20%</a:t>
            </a:r>
          </a:p>
        </p:txBody>
      </p:sp>
      <p:sp>
        <p:nvSpPr>
          <p:cNvPr id="11" name="Rectangle 10">
            <a:extLst>
              <a:ext uri="{FF2B5EF4-FFF2-40B4-BE49-F238E27FC236}">
                <a16:creationId xmlns:a16="http://schemas.microsoft.com/office/drawing/2014/main" id="{A3CB65F9-0B67-5EF2-18F5-3ACA982F8599}"/>
              </a:ext>
            </a:extLst>
          </p:cNvPr>
          <p:cNvSpPr/>
          <p:nvPr/>
        </p:nvSpPr>
        <p:spPr>
          <a:xfrm>
            <a:off x="9656537" y="2338927"/>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~50%</a:t>
            </a:r>
          </a:p>
        </p:txBody>
      </p:sp>
      <p:sp>
        <p:nvSpPr>
          <p:cNvPr id="12" name="Rectangle 11">
            <a:extLst>
              <a:ext uri="{FF2B5EF4-FFF2-40B4-BE49-F238E27FC236}">
                <a16:creationId xmlns:a16="http://schemas.microsoft.com/office/drawing/2014/main" id="{4E2BFF67-BEA6-032C-A53C-03661A76D00C}"/>
              </a:ext>
            </a:extLst>
          </p:cNvPr>
          <p:cNvSpPr/>
          <p:nvPr/>
        </p:nvSpPr>
        <p:spPr>
          <a:xfrm>
            <a:off x="9656537" y="3297038"/>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~50%</a:t>
            </a:r>
          </a:p>
        </p:txBody>
      </p:sp>
      <p:sp>
        <p:nvSpPr>
          <p:cNvPr id="13" name="Rectangle 12">
            <a:extLst>
              <a:ext uri="{FF2B5EF4-FFF2-40B4-BE49-F238E27FC236}">
                <a16:creationId xmlns:a16="http://schemas.microsoft.com/office/drawing/2014/main" id="{109D57B9-CEFF-F649-56B0-850C2404D8E5}"/>
              </a:ext>
            </a:extLst>
          </p:cNvPr>
          <p:cNvSpPr/>
          <p:nvPr/>
        </p:nvSpPr>
        <p:spPr>
          <a:xfrm>
            <a:off x="9656537" y="4471258"/>
            <a:ext cx="800100" cy="3928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N/A</a:t>
            </a:r>
          </a:p>
        </p:txBody>
      </p:sp>
    </p:spTree>
    <p:extLst>
      <p:ext uri="{BB962C8B-B14F-4D97-AF65-F5344CB8AC3E}">
        <p14:creationId xmlns:p14="http://schemas.microsoft.com/office/powerpoint/2010/main" val="219069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8C121F-4D55-FC58-3961-BC09A5A4FE39}"/>
              </a:ext>
              <a:ext uri="{C183D7F6-B498-43B3-948B-1728B52AA6E4}">
                <adec:decorative xmlns:adec="http://schemas.microsoft.com/office/drawing/2017/decorative" val="1"/>
              </a:ext>
            </a:extLst>
          </p:cNvPr>
          <p:cNvSpPr/>
          <p:nvPr/>
        </p:nvSpPr>
        <p:spPr>
          <a:xfrm>
            <a:off x="1254760" y="4612274"/>
            <a:ext cx="9979660" cy="76915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281E4B5-DFD0-80EE-F637-42858DDBC8B4}"/>
              </a:ext>
              <a:ext uri="{C183D7F6-B498-43B3-948B-1728B52AA6E4}">
                <adec:decorative xmlns:adec="http://schemas.microsoft.com/office/drawing/2017/decorative" val="1"/>
              </a:ext>
            </a:extLst>
          </p:cNvPr>
          <p:cNvSpPr/>
          <p:nvPr/>
        </p:nvSpPr>
        <p:spPr>
          <a:xfrm>
            <a:off x="1254760" y="2583300"/>
            <a:ext cx="9979660" cy="129239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A1E1D3-3D25-93B3-E407-E2FEE63DC2A9}"/>
              </a:ext>
            </a:extLst>
          </p:cNvPr>
          <p:cNvSpPr>
            <a:spLocks noGrp="1"/>
          </p:cNvSpPr>
          <p:nvPr>
            <p:ph type="title"/>
          </p:nvPr>
        </p:nvSpPr>
        <p:spPr>
          <a:xfrm>
            <a:off x="851338" y="365125"/>
            <a:ext cx="10515600" cy="1325563"/>
          </a:xfrm>
        </p:spPr>
        <p:txBody>
          <a:bodyPr>
            <a:normAutofit/>
          </a:bodyPr>
          <a:lstStyle/>
          <a:p>
            <a:r>
              <a:rPr lang="en-US" sz="4000">
                <a:latin typeface="Open Sans"/>
                <a:ea typeface="Open Sans"/>
                <a:cs typeface="Open Sans"/>
              </a:rPr>
              <a:t>Details on Factor 1- Importance of the Research</a:t>
            </a:r>
          </a:p>
        </p:txBody>
      </p:sp>
      <p:sp>
        <p:nvSpPr>
          <p:cNvPr id="3" name="Content Placeholder 2">
            <a:extLst>
              <a:ext uri="{FF2B5EF4-FFF2-40B4-BE49-F238E27FC236}">
                <a16:creationId xmlns:a16="http://schemas.microsoft.com/office/drawing/2014/main" id="{AB31E9D3-AD99-7246-472F-5078A23639DD}"/>
              </a:ext>
            </a:extLst>
          </p:cNvPr>
          <p:cNvSpPr>
            <a:spLocks noGrp="1"/>
          </p:cNvSpPr>
          <p:nvPr>
            <p:ph idx="1"/>
          </p:nvPr>
        </p:nvSpPr>
        <p:spPr>
          <a:xfrm>
            <a:off x="838200" y="1723872"/>
            <a:ext cx="10368280" cy="4886643"/>
          </a:xfrm>
        </p:spPr>
        <p:txBody>
          <a:bodyPr/>
          <a:lstStyle/>
          <a:p>
            <a:pPr marL="0" indent="0">
              <a:buNone/>
            </a:pPr>
            <a:r>
              <a:rPr lang="en-US" b="1"/>
              <a:t>Combines </a:t>
            </a:r>
            <a:r>
              <a:rPr lang="en-US" b="1">
                <a:solidFill>
                  <a:schemeClr val="accent1"/>
                </a:solidFill>
              </a:rPr>
              <a:t>Significance</a:t>
            </a:r>
            <a:r>
              <a:rPr lang="en-US" b="1"/>
              <a:t> and </a:t>
            </a:r>
            <a:r>
              <a:rPr lang="en-US" b="1">
                <a:solidFill>
                  <a:schemeClr val="accent1"/>
                </a:solidFill>
              </a:rPr>
              <a:t>Innovation </a:t>
            </a:r>
            <a:r>
              <a:rPr lang="en-US" b="1"/>
              <a:t>criteria</a:t>
            </a:r>
            <a:endParaRPr lang="en-US" b="1">
              <a:solidFill>
                <a:schemeClr val="accent1"/>
              </a:solidFill>
            </a:endParaRPr>
          </a:p>
          <a:p>
            <a:r>
              <a:rPr lang="en-US" b="1"/>
              <a:t>Significance</a:t>
            </a:r>
            <a:endParaRPr lang="en-US" sz="2000"/>
          </a:p>
          <a:p>
            <a:pPr lvl="1"/>
            <a:r>
              <a:rPr lang="en-US"/>
              <a:t>Evaluate the importance of the research in the context of current scientific challenges and opportunities.</a:t>
            </a:r>
          </a:p>
          <a:p>
            <a:pPr lvl="1"/>
            <a:r>
              <a:rPr lang="en-US"/>
              <a:t>Assess the rationale for the proposed study in the context of the current literature and preliminary data.</a:t>
            </a:r>
          </a:p>
          <a:p>
            <a:pPr lvl="1"/>
            <a:endParaRPr lang="en-US"/>
          </a:p>
          <a:p>
            <a:r>
              <a:rPr lang="en-US" b="1"/>
              <a:t>Innovation</a:t>
            </a:r>
            <a:endParaRPr lang="en-US" sz="2000" b="1"/>
          </a:p>
          <a:p>
            <a:pPr lvl="1"/>
            <a:r>
              <a:rPr lang="en-US"/>
              <a:t>Assess whether the proposed work applies novel concepts or approaches in ways that will enhance the impact of the project.</a:t>
            </a:r>
          </a:p>
          <a:p>
            <a:pPr marL="0" indent="0" algn="ctr">
              <a:buNone/>
            </a:pPr>
            <a:endParaRPr lang="en-US" b="1">
              <a:solidFill>
                <a:srgbClr val="0F7FC9"/>
              </a:solidFill>
            </a:endParaRPr>
          </a:p>
          <a:p>
            <a:pPr marL="0" indent="0" algn="ctr">
              <a:buNone/>
            </a:pPr>
            <a:r>
              <a:rPr lang="en-US" b="1">
                <a:solidFill>
                  <a:srgbClr val="0F7FC9"/>
                </a:solidFill>
              </a:rPr>
              <a:t>Scored 1-9</a:t>
            </a:r>
          </a:p>
        </p:txBody>
      </p:sp>
      <p:sp>
        <p:nvSpPr>
          <p:cNvPr id="4" name="Slide Number Placeholder">
            <a:extLst>
              <a:ext uri="{FF2B5EF4-FFF2-40B4-BE49-F238E27FC236}">
                <a16:creationId xmlns:a16="http://schemas.microsoft.com/office/drawing/2014/main" id="{63D4CA96-22C4-00B9-D45B-84A110A0B14C}"/>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dirty="0" smtClean="0"/>
              <a:pPr/>
              <a:t>8</a:t>
            </a:fld>
            <a:endParaRPr lang="en-US"/>
          </a:p>
        </p:txBody>
      </p:sp>
      <p:sp>
        <p:nvSpPr>
          <p:cNvPr id="5" name="Rectangle 4">
            <a:extLst>
              <a:ext uri="{FF2B5EF4-FFF2-40B4-BE49-F238E27FC236}">
                <a16:creationId xmlns:a16="http://schemas.microsoft.com/office/drawing/2014/main" id="{48B1422D-5294-4C52-728C-697ADB82CF81}"/>
              </a:ext>
            </a:extLst>
          </p:cNvPr>
          <p:cNvSpPr/>
          <p:nvPr/>
        </p:nvSpPr>
        <p:spPr>
          <a:xfrm>
            <a:off x="8796020" y="1144580"/>
            <a:ext cx="3206931" cy="914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Basically, the same as current review criteria</a:t>
            </a:r>
          </a:p>
        </p:txBody>
      </p:sp>
    </p:spTree>
    <p:extLst>
      <p:ext uri="{BB962C8B-B14F-4D97-AF65-F5344CB8AC3E}">
        <p14:creationId xmlns:p14="http://schemas.microsoft.com/office/powerpoint/2010/main" val="817492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4114E0-9862-D62B-A049-8DF30B5B76CD}"/>
              </a:ext>
              <a:ext uri="{C183D7F6-B498-43B3-948B-1728B52AA6E4}">
                <adec:decorative xmlns:adec="http://schemas.microsoft.com/office/drawing/2017/decorative" val="1"/>
              </a:ext>
            </a:extLst>
          </p:cNvPr>
          <p:cNvSpPr/>
          <p:nvPr/>
        </p:nvSpPr>
        <p:spPr>
          <a:xfrm>
            <a:off x="1270000" y="2367455"/>
            <a:ext cx="9979660" cy="155956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9FA4019-33E4-8730-3881-B50F8BF3EBA9}"/>
              </a:ext>
              <a:ext uri="{C183D7F6-B498-43B3-948B-1728B52AA6E4}">
                <adec:decorative xmlns:adec="http://schemas.microsoft.com/office/drawing/2017/decorative" val="1"/>
              </a:ext>
            </a:extLst>
          </p:cNvPr>
          <p:cNvSpPr/>
          <p:nvPr/>
        </p:nvSpPr>
        <p:spPr>
          <a:xfrm>
            <a:off x="1270000" y="4669603"/>
            <a:ext cx="9979660" cy="129239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352C98-5C75-C185-CFBD-01A8A5577782}"/>
              </a:ext>
            </a:extLst>
          </p:cNvPr>
          <p:cNvSpPr>
            <a:spLocks noGrp="1"/>
          </p:cNvSpPr>
          <p:nvPr>
            <p:ph type="title"/>
          </p:nvPr>
        </p:nvSpPr>
        <p:spPr>
          <a:xfrm>
            <a:off x="838200" y="141780"/>
            <a:ext cx="10515600" cy="1325563"/>
          </a:xfrm>
        </p:spPr>
        <p:txBody>
          <a:bodyPr/>
          <a:lstStyle/>
          <a:p>
            <a:r>
              <a:rPr lang="en-US" sz="4000">
                <a:latin typeface="Open Sans"/>
                <a:ea typeface="Open Sans"/>
                <a:cs typeface="Open Sans"/>
              </a:rPr>
              <a:t>Details on Factor 2 -  Rigor and Feasibility</a:t>
            </a:r>
            <a:r>
              <a:rPr lang="en-US">
                <a:latin typeface="Open Sans"/>
                <a:ea typeface="Open Sans"/>
                <a:cs typeface="Open Sans"/>
              </a:rPr>
              <a:t> </a:t>
            </a:r>
            <a:endParaRPr lang="en-US"/>
          </a:p>
        </p:txBody>
      </p:sp>
      <p:sp>
        <p:nvSpPr>
          <p:cNvPr id="4" name="Content Placeholder 2">
            <a:extLst>
              <a:ext uri="{FF2B5EF4-FFF2-40B4-BE49-F238E27FC236}">
                <a16:creationId xmlns:a16="http://schemas.microsoft.com/office/drawing/2014/main" id="{91927FF3-90F5-3EB9-23AA-C859E9CC0D06}"/>
              </a:ext>
            </a:extLst>
          </p:cNvPr>
          <p:cNvSpPr>
            <a:spLocks noGrp="1"/>
          </p:cNvSpPr>
          <p:nvPr>
            <p:ph idx="1"/>
          </p:nvPr>
        </p:nvSpPr>
        <p:spPr>
          <a:xfrm>
            <a:off x="838200" y="1488615"/>
            <a:ext cx="10369731" cy="5527040"/>
          </a:xfrm>
        </p:spPr>
        <p:txBody>
          <a:bodyPr vert="horz" lIns="91440" tIns="45720" rIns="91440" bIns="45720" rtlCol="0" anchor="t">
            <a:normAutofit/>
          </a:bodyPr>
          <a:lstStyle/>
          <a:p>
            <a:pPr marL="0" indent="0">
              <a:buNone/>
            </a:pPr>
            <a:r>
              <a:rPr lang="en-US" b="1" dirty="0"/>
              <a:t>Assesses </a:t>
            </a:r>
            <a:r>
              <a:rPr lang="en-US" b="1" dirty="0">
                <a:solidFill>
                  <a:schemeClr val="accent1"/>
                </a:solidFill>
              </a:rPr>
              <a:t>Approach</a:t>
            </a:r>
          </a:p>
          <a:p>
            <a:r>
              <a:rPr lang="en-US" b="1" dirty="0"/>
              <a:t>Rigor </a:t>
            </a:r>
          </a:p>
          <a:p>
            <a:pPr lvl="1"/>
            <a:r>
              <a:rPr lang="en-US" dirty="0"/>
              <a:t>Evaluate the potential for the work to produce unbiased, robust, reproducible data based on:</a:t>
            </a:r>
          </a:p>
          <a:p>
            <a:pPr lvl="2"/>
            <a:r>
              <a:rPr lang="en-US" dirty="0"/>
              <a:t>Experimental design and proposed analyses</a:t>
            </a:r>
          </a:p>
          <a:p>
            <a:pPr lvl="2"/>
            <a:r>
              <a:rPr lang="en-US" b="1" dirty="0">
                <a:solidFill>
                  <a:schemeClr val="accent2"/>
                </a:solidFill>
              </a:rPr>
              <a:t>Inclusion of Women, Minorities, and Across the Lifespan</a:t>
            </a:r>
          </a:p>
          <a:p>
            <a:pPr lvl="2"/>
            <a:r>
              <a:rPr lang="en-US" b="1" dirty="0">
                <a:solidFill>
                  <a:schemeClr val="accent2"/>
                </a:solidFill>
              </a:rPr>
              <a:t>Study Timeline (for clinical trials)</a:t>
            </a:r>
          </a:p>
          <a:p>
            <a:pPr marL="914400" lvl="2" indent="0">
              <a:buNone/>
            </a:pPr>
            <a:endParaRPr lang="en-US" dirty="0"/>
          </a:p>
          <a:p>
            <a:r>
              <a:rPr lang="en-US" b="1" dirty="0"/>
              <a:t>Feasibility </a:t>
            </a:r>
          </a:p>
          <a:p>
            <a:pPr lvl="1"/>
            <a:r>
              <a:rPr lang="en-US" dirty="0"/>
              <a:t>Assess whether the studies can be completed well within the proposed timeframes and considering:</a:t>
            </a:r>
          </a:p>
          <a:p>
            <a:pPr lvl="2"/>
            <a:r>
              <a:rPr lang="en-US" dirty="0"/>
              <a:t>Potential challenges and alternative approaches</a:t>
            </a:r>
          </a:p>
          <a:p>
            <a:pPr lvl="2"/>
            <a:r>
              <a:rPr lang="en-US" dirty="0">
                <a:latin typeface="Open Sans"/>
                <a:ea typeface="Open Sans"/>
                <a:cs typeface="Open Sans"/>
              </a:rPr>
              <a:t>The impact of uncertainties in light of potential advances</a:t>
            </a:r>
          </a:p>
          <a:p>
            <a:pPr marL="0" indent="0" algn="ctr">
              <a:buNone/>
            </a:pPr>
            <a:r>
              <a:rPr lang="en-US" sz="2400" b="1" dirty="0">
                <a:solidFill>
                  <a:srgbClr val="0F7FC9"/>
                </a:solidFill>
              </a:rPr>
              <a:t>Scored 1-9</a:t>
            </a:r>
          </a:p>
        </p:txBody>
      </p:sp>
      <p:sp>
        <p:nvSpPr>
          <p:cNvPr id="3" name="Slide Number Placeholder">
            <a:extLst>
              <a:ext uri="{FF2B5EF4-FFF2-40B4-BE49-F238E27FC236}">
                <a16:creationId xmlns:a16="http://schemas.microsoft.com/office/drawing/2014/main" id="{D01A68B3-CAF9-F78B-F3ED-382695733DBD}"/>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9</a:t>
            </a:fld>
            <a:endParaRPr lang="en-US"/>
          </a:p>
        </p:txBody>
      </p:sp>
      <p:sp>
        <p:nvSpPr>
          <p:cNvPr id="6" name="Rectangle 5">
            <a:extLst>
              <a:ext uri="{FF2B5EF4-FFF2-40B4-BE49-F238E27FC236}">
                <a16:creationId xmlns:a16="http://schemas.microsoft.com/office/drawing/2014/main" id="{62DF8B1A-A34E-59A1-B1F6-9231A9C19B4A}"/>
              </a:ext>
            </a:extLst>
          </p:cNvPr>
          <p:cNvSpPr/>
          <p:nvPr/>
        </p:nvSpPr>
        <p:spPr>
          <a:xfrm>
            <a:off x="8656320" y="3454646"/>
            <a:ext cx="3206931" cy="914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Previously additional review criteria that was unscored</a:t>
            </a:r>
          </a:p>
        </p:txBody>
      </p:sp>
      <p:cxnSp>
        <p:nvCxnSpPr>
          <p:cNvPr id="9" name="Straight Connector 8">
            <a:extLst>
              <a:ext uri="{FF2B5EF4-FFF2-40B4-BE49-F238E27FC236}">
                <a16:creationId xmlns:a16="http://schemas.microsoft.com/office/drawing/2014/main" id="{88131C8B-22D2-403B-CE03-67313B5CE10E}"/>
              </a:ext>
            </a:extLst>
          </p:cNvPr>
          <p:cNvCxnSpPr>
            <a:stCxn id="6" idx="1"/>
          </p:cNvCxnSpPr>
          <p:nvPr/>
        </p:nvCxnSpPr>
        <p:spPr>
          <a:xfrm flipH="1" flipV="1">
            <a:off x="7480300" y="3695700"/>
            <a:ext cx="1176020" cy="21614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4214AFF-D459-3CD2-EE59-084C40A506B5}"/>
              </a:ext>
            </a:extLst>
          </p:cNvPr>
          <p:cNvSpPr/>
          <p:nvPr/>
        </p:nvSpPr>
        <p:spPr>
          <a:xfrm>
            <a:off x="8796020" y="1144580"/>
            <a:ext cx="3206931" cy="914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Increased importance of approach</a:t>
            </a:r>
          </a:p>
        </p:txBody>
      </p:sp>
    </p:spTree>
    <p:extLst>
      <p:ext uri="{BB962C8B-B14F-4D97-AF65-F5344CB8AC3E}">
        <p14:creationId xmlns:p14="http://schemas.microsoft.com/office/powerpoint/2010/main" val="1541182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AC0A4-6CB8-9F52-E798-7C52C6D8EA8A}"/>
              </a:ext>
              <a:ext uri="{C183D7F6-B498-43B3-948B-1728B52AA6E4}">
                <adec:decorative xmlns:adec="http://schemas.microsoft.com/office/drawing/2017/decorative" val="1"/>
              </a:ext>
            </a:extLst>
          </p:cNvPr>
          <p:cNvSpPr/>
          <p:nvPr/>
        </p:nvSpPr>
        <p:spPr>
          <a:xfrm>
            <a:off x="1270000" y="4333781"/>
            <a:ext cx="9979660" cy="61540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D9F2221-26F7-195C-D20C-832540C76CEF}"/>
              </a:ext>
              <a:ext uri="{C183D7F6-B498-43B3-948B-1728B52AA6E4}">
                <adec:decorative xmlns:adec="http://schemas.microsoft.com/office/drawing/2017/decorative" val="1"/>
              </a:ext>
            </a:extLst>
          </p:cNvPr>
          <p:cNvSpPr/>
          <p:nvPr/>
        </p:nvSpPr>
        <p:spPr>
          <a:xfrm>
            <a:off x="1270000" y="2346160"/>
            <a:ext cx="9979660" cy="117428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54F25F-3509-2AB7-40E7-019DAA688BB7}"/>
              </a:ext>
            </a:extLst>
          </p:cNvPr>
          <p:cNvSpPr>
            <a:spLocks noGrp="1"/>
          </p:cNvSpPr>
          <p:nvPr>
            <p:ph type="title"/>
          </p:nvPr>
        </p:nvSpPr>
        <p:spPr>
          <a:xfrm>
            <a:off x="812072" y="150853"/>
            <a:ext cx="10515600" cy="1325563"/>
          </a:xfrm>
        </p:spPr>
        <p:txBody>
          <a:bodyPr>
            <a:normAutofit/>
          </a:bodyPr>
          <a:lstStyle/>
          <a:p>
            <a:r>
              <a:rPr lang="en-US" sz="4000">
                <a:latin typeface="Open Sans"/>
                <a:ea typeface="Open Sans"/>
                <a:cs typeface="Open Sans"/>
              </a:rPr>
              <a:t>Details on </a:t>
            </a:r>
            <a:r>
              <a:rPr lang="en-US" sz="4000"/>
              <a:t>Factor 3- Expertise and Resources</a:t>
            </a:r>
          </a:p>
        </p:txBody>
      </p:sp>
      <p:sp>
        <p:nvSpPr>
          <p:cNvPr id="3" name="Content Placeholder 2">
            <a:extLst>
              <a:ext uri="{FF2B5EF4-FFF2-40B4-BE49-F238E27FC236}">
                <a16:creationId xmlns:a16="http://schemas.microsoft.com/office/drawing/2014/main" id="{14B00399-4DB8-38D5-058B-2A099CD847CD}"/>
              </a:ext>
            </a:extLst>
          </p:cNvPr>
          <p:cNvSpPr>
            <a:spLocks noGrp="1"/>
          </p:cNvSpPr>
          <p:nvPr>
            <p:ph idx="1"/>
          </p:nvPr>
        </p:nvSpPr>
        <p:spPr>
          <a:xfrm>
            <a:off x="831815" y="1476416"/>
            <a:ext cx="10567705" cy="4734560"/>
          </a:xfrm>
        </p:spPr>
        <p:txBody>
          <a:bodyPr>
            <a:normAutofit/>
          </a:bodyPr>
          <a:lstStyle/>
          <a:p>
            <a:pPr marL="0" indent="0">
              <a:buNone/>
            </a:pPr>
            <a:r>
              <a:rPr lang="en-US" b="1"/>
              <a:t>Combines </a:t>
            </a:r>
            <a:r>
              <a:rPr lang="en-US" b="1">
                <a:solidFill>
                  <a:schemeClr val="accent1"/>
                </a:solidFill>
              </a:rPr>
              <a:t>Investigator</a:t>
            </a:r>
            <a:r>
              <a:rPr lang="en-US" b="1"/>
              <a:t> and </a:t>
            </a:r>
            <a:r>
              <a:rPr lang="en-US" b="1">
                <a:solidFill>
                  <a:schemeClr val="accent1"/>
                </a:solidFill>
              </a:rPr>
              <a:t>Environment</a:t>
            </a:r>
            <a:r>
              <a:rPr lang="en-US" b="1"/>
              <a:t> criteria</a:t>
            </a:r>
          </a:p>
          <a:p>
            <a:r>
              <a:rPr lang="en-US" b="1"/>
              <a:t>Investigator</a:t>
            </a:r>
            <a:endParaRPr lang="en-US" sz="2800" b="1"/>
          </a:p>
          <a:p>
            <a:pPr lvl="1"/>
            <a:r>
              <a:rPr lang="en-US" b="0" i="0">
                <a:solidFill>
                  <a:srgbClr val="000000"/>
                </a:solidFill>
                <a:effectLst/>
              </a:rPr>
              <a:t>Evaluate whether the investigator(s) have demonstrated background, training, and expertise, as appropriate for their career stage, to conduct the proposed work. For Multiple Principal Investigator (MPI) applications, assess the quality of the leadership plan to facilitate coordination and collaboration.</a:t>
            </a:r>
            <a:r>
              <a:rPr lang="en-US" sz="1800" b="0" i="0">
                <a:solidFill>
                  <a:srgbClr val="000000"/>
                </a:solidFill>
                <a:effectLst/>
                <a:latin typeface="Calibri" panose="020F0502020204030204" pitchFamily="34" charset="0"/>
              </a:rPr>
              <a:t> </a:t>
            </a:r>
          </a:p>
          <a:p>
            <a:endParaRPr lang="en-US" sz="1800">
              <a:solidFill>
                <a:srgbClr val="000000"/>
              </a:solidFill>
              <a:latin typeface="Calibri" panose="020F0502020204030204" pitchFamily="34" charset="0"/>
            </a:endParaRPr>
          </a:p>
          <a:p>
            <a:r>
              <a:rPr lang="en-US" b="1"/>
              <a:t>Environment </a:t>
            </a:r>
          </a:p>
          <a:p>
            <a:pPr lvl="1"/>
            <a:r>
              <a:rPr lang="en-US" b="0" i="0">
                <a:solidFill>
                  <a:srgbClr val="000000"/>
                </a:solidFill>
                <a:effectLst/>
              </a:rPr>
              <a:t>Evaluate whether the institutional resources are appropriate to ensure the successful execution of the proposed work. </a:t>
            </a:r>
          </a:p>
          <a:p>
            <a:pPr lvl="1"/>
            <a:endParaRPr lang="en-US" sz="1800">
              <a:solidFill>
                <a:srgbClr val="000000"/>
              </a:solidFill>
              <a:latin typeface="Calibri" panose="020F0502020204030204" pitchFamily="34" charset="0"/>
            </a:endParaRPr>
          </a:p>
          <a:p>
            <a:pPr lvl="1"/>
            <a:endParaRPr lang="en-US" sz="1800">
              <a:solidFill>
                <a:srgbClr val="000000"/>
              </a:solidFill>
              <a:latin typeface="Calibri" panose="020F0502020204030204" pitchFamily="34" charset="0"/>
            </a:endParaRPr>
          </a:p>
        </p:txBody>
      </p:sp>
      <p:sp>
        <p:nvSpPr>
          <p:cNvPr id="4" name="Slide Number Placeholder">
            <a:extLst>
              <a:ext uri="{FF2B5EF4-FFF2-40B4-BE49-F238E27FC236}">
                <a16:creationId xmlns:a16="http://schemas.microsoft.com/office/drawing/2014/main" id="{8DADA297-784A-3637-270A-4705CBF7F960}"/>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10</a:t>
            </a:fld>
            <a:endParaRPr lang="en-US"/>
          </a:p>
        </p:txBody>
      </p:sp>
      <p:sp>
        <p:nvSpPr>
          <p:cNvPr id="5" name="TextBox 4">
            <a:extLst>
              <a:ext uri="{FF2B5EF4-FFF2-40B4-BE49-F238E27FC236}">
                <a16:creationId xmlns:a16="http://schemas.microsoft.com/office/drawing/2014/main" id="{EAF3D822-A240-33D9-A6D6-C6ED9F1CB802}"/>
              </a:ext>
            </a:extLst>
          </p:cNvPr>
          <p:cNvSpPr txBox="1"/>
          <p:nvPr/>
        </p:nvSpPr>
        <p:spPr>
          <a:xfrm>
            <a:off x="1349746" y="5195529"/>
            <a:ext cx="9492508" cy="1200329"/>
          </a:xfrm>
          <a:prstGeom prst="rect">
            <a:avLst/>
          </a:prstGeom>
          <a:noFill/>
        </p:spPr>
        <p:txBody>
          <a:bodyPr wrap="square" rtlCol="0">
            <a:spAutoFit/>
          </a:bodyPr>
          <a:lstStyle/>
          <a:p>
            <a:pPr lvl="1" algn="ctr"/>
            <a:r>
              <a:rPr lang="en-US" sz="2400" b="1" dirty="0">
                <a:solidFill>
                  <a:srgbClr val="0F7FC9"/>
                </a:solidFill>
                <a:latin typeface="Open Sans" panose="020B0606030504020204" pitchFamily="34" charset="0"/>
                <a:ea typeface="Open Sans" panose="020B0606030504020204" pitchFamily="34" charset="0"/>
                <a:cs typeface="Open Sans" panose="020B0606030504020204" pitchFamily="34" charset="0"/>
              </a:rPr>
              <a:t>Selection of either Appropriate or Gaps Identified </a:t>
            </a:r>
          </a:p>
          <a:p>
            <a:pPr lvl="1" algn="ctr"/>
            <a:r>
              <a:rPr lang="en-US" sz="2400" b="1" dirty="0">
                <a:solidFill>
                  <a:srgbClr val="0F7FC9"/>
                </a:solidFill>
                <a:latin typeface="Open Sans" panose="020B0606030504020204" pitchFamily="34" charset="0"/>
                <a:ea typeface="Open Sans" panose="020B0606030504020204" pitchFamily="34" charset="0"/>
                <a:cs typeface="Open Sans" panose="020B0606030504020204" pitchFamily="34" charset="0"/>
              </a:rPr>
              <a:t>(if gaps, narrative explanation required)</a:t>
            </a:r>
          </a:p>
          <a:p>
            <a:pPr lvl="1" algn="ctr"/>
            <a:r>
              <a:rPr lang="en-US" sz="2400" b="1" dirty="0">
                <a:solidFill>
                  <a:srgbClr val="0F7FC9"/>
                </a:solidFill>
                <a:latin typeface="Open Sans" panose="020B0606030504020204" pitchFamily="34" charset="0"/>
                <a:ea typeface="Open Sans" panose="020B0606030504020204" pitchFamily="34" charset="0"/>
                <a:cs typeface="Open Sans" panose="020B0606030504020204" pitchFamily="34" charset="0"/>
              </a:rPr>
              <a:t>No individual score; affects Overall Impact Score</a:t>
            </a:r>
          </a:p>
        </p:txBody>
      </p:sp>
      <p:sp>
        <p:nvSpPr>
          <p:cNvPr id="8" name="Rectangle 7">
            <a:extLst>
              <a:ext uri="{FF2B5EF4-FFF2-40B4-BE49-F238E27FC236}">
                <a16:creationId xmlns:a16="http://schemas.microsoft.com/office/drawing/2014/main" id="{2AB41AD9-F101-002F-1D1D-F9092D3A1B46}"/>
              </a:ext>
            </a:extLst>
          </p:cNvPr>
          <p:cNvSpPr/>
          <p:nvPr/>
        </p:nvSpPr>
        <p:spPr>
          <a:xfrm>
            <a:off x="8796020" y="1144580"/>
            <a:ext cx="3206931" cy="91440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a:t>No longer scored!</a:t>
            </a:r>
          </a:p>
        </p:txBody>
      </p:sp>
    </p:spTree>
    <p:extLst>
      <p:ext uri="{BB962C8B-B14F-4D97-AF65-F5344CB8AC3E}">
        <p14:creationId xmlns:p14="http://schemas.microsoft.com/office/powerpoint/2010/main" val="754230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C7EF0C-C356-5F60-44AB-9A1A9A3C01FB}"/>
              </a:ext>
            </a:extLst>
          </p:cNvPr>
          <p:cNvSpPr>
            <a:spLocks noGrp="1"/>
          </p:cNvSpPr>
          <p:nvPr>
            <p:ph type="title"/>
          </p:nvPr>
        </p:nvSpPr>
        <p:spPr>
          <a:xfrm>
            <a:off x="838200" y="151765"/>
            <a:ext cx="10632440" cy="1325563"/>
          </a:xfrm>
        </p:spPr>
        <p:txBody>
          <a:bodyPr>
            <a:normAutofit fontScale="90000"/>
          </a:bodyPr>
          <a:lstStyle/>
          <a:p>
            <a:pPr algn="ctr"/>
            <a:r>
              <a:rPr lang="en-US" sz="4000" dirty="0"/>
              <a:t>The Simplified Review Framework Reduces Additional Review Criteria and Considerations</a:t>
            </a:r>
          </a:p>
        </p:txBody>
      </p:sp>
      <p:sp>
        <p:nvSpPr>
          <p:cNvPr id="2" name="Content Placeholder 1">
            <a:extLst>
              <a:ext uri="{FF2B5EF4-FFF2-40B4-BE49-F238E27FC236}">
                <a16:creationId xmlns:a16="http://schemas.microsoft.com/office/drawing/2014/main" id="{AE5295D4-5C74-9CD5-FC5F-43B2B3D51172}"/>
              </a:ext>
            </a:extLst>
          </p:cNvPr>
          <p:cNvSpPr>
            <a:spLocks noGrp="1"/>
          </p:cNvSpPr>
          <p:nvPr>
            <p:ph idx="1"/>
          </p:nvPr>
        </p:nvSpPr>
        <p:spPr>
          <a:xfrm>
            <a:off x="1316361" y="1414908"/>
            <a:ext cx="9830610" cy="899350"/>
          </a:xfrm>
        </p:spPr>
        <p:txBody>
          <a:bodyPr>
            <a:normAutofit/>
          </a:bodyPr>
          <a:lstStyle/>
          <a:p>
            <a:pPr marL="0" indent="0">
              <a:buNone/>
            </a:pPr>
            <a:r>
              <a:rPr kumimoji="0" lang="en-US" i="0" u="none" strike="noStrike" kern="1200" cap="none" spc="0" normalizeH="0" baseline="0" noProof="0" dirty="0">
                <a:ln>
                  <a:noFill/>
                </a:ln>
                <a:solidFill>
                  <a:prstClr val="black"/>
                </a:solidFill>
                <a:effectLst/>
                <a:uLnTx/>
                <a:uFillTx/>
              </a:rPr>
              <a:t>Some Additional Review </a:t>
            </a:r>
            <a:r>
              <a:rPr kumimoji="0" lang="en-US" i="0" strike="noStrike" kern="1200" cap="none" spc="0" normalizeH="0" baseline="0" noProof="0" dirty="0">
                <a:ln>
                  <a:noFill/>
                </a:ln>
                <a:solidFill>
                  <a:prstClr val="black"/>
                </a:solidFill>
                <a:effectLst/>
                <a:uLnTx/>
                <a:uFillTx/>
              </a:rPr>
              <a:t>Considerations</a:t>
            </a:r>
            <a:r>
              <a:rPr kumimoji="0" lang="en-US" b="1" i="0" strike="noStrike" kern="1200" cap="none" spc="0" normalizeH="0" baseline="0" noProof="0" dirty="0">
                <a:ln>
                  <a:noFill/>
                </a:ln>
                <a:solidFill>
                  <a:prstClr val="black"/>
                </a:solidFill>
                <a:effectLst/>
                <a:uLnTx/>
                <a:uFillTx/>
              </a:rPr>
              <a:t> </a:t>
            </a:r>
            <a:r>
              <a:rPr kumimoji="0" lang="en-US" b="1" i="0" u="none" strike="noStrike" kern="1200" cap="none" spc="0" normalizeH="0" baseline="0" noProof="0" dirty="0">
                <a:ln>
                  <a:noFill/>
                </a:ln>
                <a:solidFill>
                  <a:srgbClr val="0F7FC9"/>
                </a:solidFill>
                <a:effectLst/>
                <a:uLnTx/>
                <a:uFillTx/>
              </a:rPr>
              <a:t>removed</a:t>
            </a:r>
            <a:r>
              <a:rPr kumimoji="0" lang="en-US" i="0" u="none" strike="noStrike" kern="1200" cap="none" spc="0" normalizeH="0" baseline="0" noProof="0" dirty="0">
                <a:ln>
                  <a:noFill/>
                </a:ln>
                <a:solidFill>
                  <a:prstClr val="black"/>
                </a:solidFill>
                <a:effectLst/>
                <a:uLnTx/>
                <a:uFillTx/>
              </a:rPr>
              <a:t> from first-level peer review; responsibility will shift to </a:t>
            </a:r>
            <a:r>
              <a:rPr lang="en-US" dirty="0">
                <a:solidFill>
                  <a:prstClr val="black"/>
                </a:solidFill>
              </a:rPr>
              <a:t>awarding institute/center</a:t>
            </a:r>
            <a:endParaRPr kumimoji="0" lang="en-US" i="0" u="none" strike="noStrike" kern="1200" cap="none" spc="0" normalizeH="0" baseline="0" noProof="0" dirty="0">
              <a:ln>
                <a:noFill/>
              </a:ln>
              <a:solidFill>
                <a:prstClr val="black"/>
              </a:solidFill>
              <a:effectLst/>
              <a:uLnTx/>
              <a:uFillTx/>
            </a:endParaRPr>
          </a:p>
        </p:txBody>
      </p:sp>
      <p:graphicFrame>
        <p:nvGraphicFramePr>
          <p:cNvPr id="6" name="Table 6">
            <a:extLst>
              <a:ext uri="{FF2B5EF4-FFF2-40B4-BE49-F238E27FC236}">
                <a16:creationId xmlns:a16="http://schemas.microsoft.com/office/drawing/2014/main" id="{99A6A3FB-D3BA-B8BE-BA58-677F3E457C4C}"/>
              </a:ext>
            </a:extLst>
          </p:cNvPr>
          <p:cNvGraphicFramePr>
            <a:graphicFrameLocks noGrp="1"/>
          </p:cNvGraphicFramePr>
          <p:nvPr>
            <p:extLst>
              <p:ext uri="{D42A27DB-BD31-4B8C-83A1-F6EECF244321}">
                <p14:modId xmlns:p14="http://schemas.microsoft.com/office/powerpoint/2010/main" val="2300335596"/>
              </p:ext>
            </p:extLst>
          </p:nvPr>
        </p:nvGraphicFramePr>
        <p:xfrm>
          <a:off x="1652098" y="2208530"/>
          <a:ext cx="9159136" cy="3688080"/>
        </p:xfrm>
        <a:graphic>
          <a:graphicData uri="http://schemas.openxmlformats.org/drawingml/2006/table">
            <a:tbl>
              <a:tblPr firstRow="1" bandRow="1">
                <a:tableStyleId>{5C22544A-7EE6-4342-B048-85BDC9FD1C3A}</a:tableStyleId>
              </a:tblPr>
              <a:tblGrid>
                <a:gridCol w="4579568">
                  <a:extLst>
                    <a:ext uri="{9D8B030D-6E8A-4147-A177-3AD203B41FA5}">
                      <a16:colId xmlns:a16="http://schemas.microsoft.com/office/drawing/2014/main" val="2776987729"/>
                    </a:ext>
                  </a:extLst>
                </a:gridCol>
                <a:gridCol w="4579568">
                  <a:extLst>
                    <a:ext uri="{9D8B030D-6E8A-4147-A177-3AD203B41FA5}">
                      <a16:colId xmlns:a16="http://schemas.microsoft.com/office/drawing/2014/main" val="1674375875"/>
                    </a:ext>
                  </a:extLst>
                </a:gridCol>
              </a:tblGrid>
              <a:tr h="361743">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Simplified Framework</a:t>
                      </a:r>
                    </a:p>
                  </a:txBody>
                  <a:tcPr/>
                </a:tc>
                <a:tc>
                  <a:txBody>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Simplified Framework</a:t>
                      </a:r>
                    </a:p>
                  </a:txBody>
                  <a:tcPr/>
                </a:tc>
                <a:extLst>
                  <a:ext uri="{0D108BD9-81ED-4DB2-BD59-A6C34878D82A}">
                    <a16:rowId xmlns:a16="http://schemas.microsoft.com/office/drawing/2014/main" val="899758277"/>
                  </a:ext>
                </a:extLst>
              </a:tr>
              <a:tr h="3033075">
                <a:tc>
                  <a:txBody>
                    <a:bodyPr/>
                    <a:lstStyle/>
                    <a:p>
                      <a:pPr marR="0" lvl="0" algn="ctr" defTabSz="914400" fontAlgn="auto">
                        <a:spcBef>
                          <a:spcPts val="300"/>
                        </a:spcBef>
                        <a:spcAft>
                          <a:spcPts val="0"/>
                        </a:spcAft>
                        <a:buClr>
                          <a:srgbClr val="0F7FC9"/>
                        </a:buClr>
                        <a:buSzTx/>
                        <a:tabLst/>
                        <a:defRPr/>
                      </a:pPr>
                      <a:r>
                        <a:rPr lang="en-US" sz="18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Additional Review Criteria </a:t>
                      </a:r>
                    </a:p>
                    <a:p>
                      <a:pPr marR="0" lvl="0" algn="ctr" defTabSz="914400" fontAlgn="auto">
                        <a:spcBef>
                          <a:spcPts val="300"/>
                        </a:spcBef>
                        <a:spcAft>
                          <a:spcPts val="0"/>
                        </a:spcAft>
                        <a:buClr>
                          <a:srgbClr val="0F7FC9"/>
                        </a:buClr>
                        <a:buSzTx/>
                        <a:tabLst/>
                        <a:defRPr/>
                      </a:pPr>
                      <a:r>
                        <a:rPr lang="en-US" sz="18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(can affect on overall impact score)</a:t>
                      </a:r>
                    </a:p>
                    <a:p>
                      <a:pPr marR="0" lvl="0" defTabSz="914400" fontAlgn="auto">
                        <a:spcBef>
                          <a:spcPts val="300"/>
                        </a:spcBef>
                        <a:spcAft>
                          <a:spcPts val="0"/>
                        </a:spcAft>
                        <a:buClr>
                          <a:srgbClr val="0F7FC9"/>
                        </a:buClr>
                        <a:buSzTx/>
                        <a:tabLst/>
                        <a:defRPr/>
                      </a:pPr>
                      <a:endParaRPr lang="en-US" sz="18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base"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sngStrike" kern="1200" cap="none" spc="0" normalizeH="0" baseline="0" noProof="0" dirty="0">
                          <a:ln>
                            <a:noFill/>
                          </a:ln>
                          <a:solidFill>
                            <a:srgbClr val="000000"/>
                          </a:solidFill>
                          <a:effectLst/>
                          <a:uLnTx/>
                          <a:uFillTx/>
                          <a:latin typeface="Open Sans"/>
                          <a:ea typeface="Open Sans"/>
                          <a:cs typeface="Open Sans"/>
                        </a:rPr>
                        <a:t>Study Timeline (for CT only)</a:t>
                      </a:r>
                    </a:p>
                    <a:p>
                      <a:pPr marL="285750" marR="0" lvl="0" indent="-285750" algn="l" defTabSz="914400" rtl="0" eaLnBrk="1" fontAlgn="base"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sngStrike" kern="1200" cap="none" spc="0" normalizeH="0" baseline="0" noProof="0" dirty="0">
                          <a:ln>
                            <a:noFill/>
                          </a:ln>
                          <a:solidFill>
                            <a:srgbClr val="000000"/>
                          </a:solidFill>
                          <a:effectLst/>
                          <a:uLnTx/>
                          <a:uFillTx/>
                          <a:latin typeface="Open Sans"/>
                          <a:ea typeface="Open Sans"/>
                          <a:cs typeface="Open Sans"/>
                        </a:rPr>
                        <a:t>Inclusion of Women, Minorities, and Children (for HS and CT) </a:t>
                      </a:r>
                      <a:r>
                        <a:rPr kumimoji="0" lang="en-US" sz="1800" b="0" i="0" u="none" strike="sngStrike" kern="1200" cap="none" spc="0" normalizeH="0" baseline="0" noProof="0" dirty="0">
                          <a:ln>
                            <a:noFill/>
                          </a:ln>
                          <a:solidFill>
                            <a:srgbClr val="F0AD00"/>
                          </a:solidFill>
                          <a:effectLst/>
                          <a:uLnTx/>
                          <a:uFillTx/>
                          <a:latin typeface="Open Sans"/>
                          <a:ea typeface="Open Sans"/>
                          <a:cs typeface="Open Sans"/>
                        </a:rPr>
                        <a:t>​</a:t>
                      </a:r>
                      <a:endParaRPr kumimoji="0" lang="en-US" sz="1800" b="0" i="0" u="none" strike="sngStrike" kern="1200" cap="none" spc="0" normalizeH="0" baseline="0" noProof="0" dirty="0">
                        <a:ln>
                          <a:noFill/>
                        </a:ln>
                        <a:solidFill>
                          <a:srgbClr val="000000"/>
                        </a:solidFill>
                        <a:effectLst/>
                        <a:uLnTx/>
                        <a:uFillTx/>
                        <a:latin typeface="Open Sans"/>
                        <a:ea typeface="Open Sans"/>
                        <a:cs typeface="Open Sans"/>
                      </a:endParaRPr>
                    </a:p>
                    <a:p>
                      <a:pPr marL="285750" indent="-285750" fontAlgn="base">
                        <a:spcAft>
                          <a:spcPts val="600"/>
                        </a:spcAft>
                        <a:buFont typeface="Arial" panose="020B0604020202020204" pitchFamily="34" charset="0"/>
                        <a:buChar char="•"/>
                        <a:defRPr/>
                      </a:pPr>
                      <a:r>
                        <a:rPr kumimoji="0" lang="en-US" sz="1800" b="0" i="0" u="none" strike="noStrike" kern="1200" cap="none" spc="0" normalizeH="0" baseline="0" noProof="0" dirty="0">
                          <a:ln>
                            <a:noFill/>
                          </a:ln>
                          <a:solidFill>
                            <a:srgbClr val="000000"/>
                          </a:solidFill>
                          <a:effectLst/>
                          <a:uLnTx/>
                          <a:uFillTx/>
                          <a:latin typeface="Open Sans"/>
                          <a:ea typeface="Open Sans"/>
                          <a:cs typeface="Open Sans"/>
                        </a:rPr>
                        <a:t>Human Subject Protections​</a:t>
                      </a:r>
                      <a:endParaRPr kumimoji="0" lang="en-US" sz="1400" b="1" i="0" u="none" strike="noStrike" kern="1200" cap="none" spc="0" normalizeH="0" baseline="0" noProof="0" dirty="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indent="-285750" fontAlgn="base">
                        <a:spcAft>
                          <a:spcPts val="600"/>
                        </a:spcAft>
                        <a:buFont typeface="Arial" panose="020B0604020202020204" pitchFamily="34" charset="0"/>
                        <a:buChar char="•"/>
                        <a:defRPr/>
                      </a:pPr>
                      <a:r>
                        <a:rPr kumimoji="0" lang="en-US" sz="1800" b="0" i="0" u="none" strike="noStrike" kern="1200" cap="none" spc="0" normalizeH="0" baseline="0" noProof="0" dirty="0">
                          <a:ln>
                            <a:noFill/>
                          </a:ln>
                          <a:solidFill>
                            <a:srgbClr val="000000"/>
                          </a:solidFill>
                          <a:effectLst/>
                          <a:uLnTx/>
                          <a:uFillTx/>
                          <a:latin typeface="Open Sans"/>
                          <a:ea typeface="Open Sans"/>
                          <a:cs typeface="Open Sans"/>
                        </a:rPr>
                        <a:t>Vertebrate Animal Protections​</a:t>
                      </a:r>
                      <a:endParaRPr lang="en-US" sz="1400" b="1" dirty="0">
                        <a:solidFill>
                          <a:srgbClr val="0070C0"/>
                        </a:solidFill>
                        <a:latin typeface="Open Sans"/>
                        <a:ea typeface="Open Sans"/>
                        <a:cs typeface="Open Sans"/>
                      </a:endParaRPr>
                    </a:p>
                    <a:p>
                      <a:pPr marL="285750" indent="-285750" fontAlgn="base">
                        <a:spcAft>
                          <a:spcPts val="600"/>
                        </a:spcAft>
                        <a:buFont typeface="Arial" panose="020B0604020202020204" pitchFamily="34" charset="0"/>
                        <a:buChar char="•"/>
                        <a:defRPr/>
                      </a:pPr>
                      <a:r>
                        <a:rPr kumimoji="0" lang="en-US" sz="1800" b="0" i="0" u="none" strike="noStrike" kern="1200" cap="none" spc="0" normalizeH="0" baseline="0" noProof="0" dirty="0">
                          <a:ln>
                            <a:noFill/>
                          </a:ln>
                          <a:solidFill>
                            <a:srgbClr val="000000"/>
                          </a:solidFill>
                          <a:effectLst/>
                          <a:uLnTx/>
                          <a:uFillTx/>
                          <a:latin typeface="Open Sans"/>
                          <a:ea typeface="Open Sans"/>
                          <a:cs typeface="Open Sans"/>
                        </a:rPr>
                        <a:t>Biohazards​</a:t>
                      </a:r>
                      <a:r>
                        <a:rPr lang="en-US" dirty="0">
                          <a:solidFill>
                            <a:srgbClr val="000000"/>
                          </a:solidFill>
                          <a:latin typeface="Open Sans"/>
                          <a:ea typeface="Open Sans"/>
                          <a:cs typeface="Open Sans"/>
                        </a:rPr>
                        <a:t> </a:t>
                      </a:r>
                      <a:endParaRPr lang="en-US" sz="18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base"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Open Sans"/>
                          <a:ea typeface="Open Sans"/>
                          <a:cs typeface="Open Sans"/>
                        </a:rPr>
                        <a:t>Resubmission/Renewal/Revisions</a:t>
                      </a:r>
                      <a:endParaRPr lang="en-US" sz="1800" b="0" i="0" u="none" strike="noStrike" kern="1200" cap="none" spc="0" normalizeH="0" baseline="0" noProof="0" dirty="0">
                        <a:ln>
                          <a:noFill/>
                        </a:ln>
                        <a:solidFill>
                          <a:srgbClr val="000000"/>
                        </a:solidFill>
                        <a:effectLst/>
                        <a:uLnTx/>
                        <a:uFillTx/>
                        <a:latin typeface="Open Sans"/>
                        <a:ea typeface="Open Sans"/>
                        <a:cs typeface="Open Sans"/>
                      </a:endParaRPr>
                    </a:p>
                  </a:txBody>
                  <a:tcPr>
                    <a:solidFill>
                      <a:schemeClr val="accent5">
                        <a:lumMod val="40000"/>
                        <a:lumOff val="60000"/>
                      </a:schemeClr>
                    </a:solidFill>
                  </a:tcPr>
                </a:tc>
                <a:tc>
                  <a:txBody>
                    <a:bodyPr/>
                    <a:lstStyle/>
                    <a:p>
                      <a:pPr marR="0" lvl="0" algn="ctr" defTabSz="914400" fontAlgn="auto">
                        <a:spcBef>
                          <a:spcPts val="300"/>
                        </a:spcBef>
                        <a:spcAft>
                          <a:spcPts val="0"/>
                        </a:spcAft>
                        <a:buClr>
                          <a:srgbClr val="0F7FC9"/>
                        </a:buClr>
                        <a:buSzTx/>
                        <a:tabLst/>
                        <a:defRPr/>
                      </a:pPr>
                      <a:r>
                        <a:rPr lang="en-US" sz="18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Additional Review Considerations </a:t>
                      </a:r>
                    </a:p>
                    <a:p>
                      <a:pPr marR="0" lvl="0" algn="ctr" defTabSz="914400" fontAlgn="auto">
                        <a:spcBef>
                          <a:spcPts val="300"/>
                        </a:spcBef>
                        <a:spcAft>
                          <a:spcPts val="0"/>
                        </a:spcAft>
                        <a:buClr>
                          <a:srgbClr val="0F7FC9"/>
                        </a:buClr>
                        <a:buSzTx/>
                        <a:tabLst/>
                        <a:defRPr/>
                      </a:pPr>
                      <a:r>
                        <a:rPr lang="en-US" sz="18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(no effect on overall impact score)</a:t>
                      </a:r>
                    </a:p>
                    <a:p>
                      <a:pPr marR="0" lvl="0" defTabSz="914400" fontAlgn="auto">
                        <a:spcBef>
                          <a:spcPts val="300"/>
                        </a:spcBef>
                        <a:spcAft>
                          <a:spcPts val="0"/>
                        </a:spcAft>
                        <a:buClr>
                          <a:srgbClr val="0F7FC9"/>
                        </a:buClr>
                        <a:buSzTx/>
                        <a:tabLst/>
                        <a:defRPr/>
                      </a:pPr>
                      <a:endParaRPr lang="en-US" sz="18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228600" indent="-228600">
                        <a:spcBef>
                          <a:spcPts val="600"/>
                        </a:spcBef>
                        <a:buClr>
                          <a:srgbClr val="0F7FC9"/>
                        </a:buClr>
                        <a:buFont typeface="Arial" pitchFamily="34" charset="0"/>
                        <a:buChar char="•"/>
                        <a:defRPr/>
                      </a:pPr>
                      <a:r>
                        <a:rPr kumimoji="0" lang="en-US" sz="1800" i="0" u="none" strike="sngStrike" kern="1200" cap="none" spc="0" normalizeH="0" baseline="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Applications from Foreign Organizations</a:t>
                      </a:r>
                    </a:p>
                    <a:p>
                      <a:pPr marL="228600" indent="-228600">
                        <a:spcBef>
                          <a:spcPts val="600"/>
                        </a:spcBef>
                        <a:buClr>
                          <a:srgbClr val="0F7FC9"/>
                        </a:buClr>
                        <a:buFont typeface="Arial" pitchFamily="34" charset="0"/>
                        <a:buChar char="•"/>
                        <a:defRPr/>
                      </a:pPr>
                      <a:r>
                        <a:rPr kumimoji="0" lang="en-US" sz="1800" i="0" u="none" strike="sngStrike" kern="1200" cap="none" spc="0" normalizeH="0" baseline="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Select Agent Research</a:t>
                      </a:r>
                    </a:p>
                    <a:p>
                      <a:pPr marL="228600" indent="-228600">
                        <a:spcBef>
                          <a:spcPts val="600"/>
                        </a:spcBef>
                        <a:buClr>
                          <a:srgbClr val="0F7FC9"/>
                        </a:buClr>
                        <a:buFont typeface="Arial" pitchFamily="34" charset="0"/>
                        <a:buChar char="•"/>
                        <a:defRPr/>
                      </a:pPr>
                      <a:r>
                        <a:rPr kumimoji="0" lang="en-US" sz="1800" i="0" u="none" strike="sngStrike" kern="1200" cap="none" spc="0" normalizeH="0" baseline="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Resource Sharing Plans</a:t>
                      </a:r>
                    </a:p>
                    <a:p>
                      <a:pPr marL="228600" indent="-228600">
                        <a:spcBef>
                          <a:spcPts val="600"/>
                        </a:spcBef>
                        <a:buClr>
                          <a:srgbClr val="0F7FC9"/>
                        </a:buClr>
                        <a:buFont typeface="Arial" pitchFamily="34" charset="0"/>
                        <a:buChar char="•"/>
                        <a:defRPr/>
                      </a:pPr>
                      <a:r>
                        <a:rPr kumimoji="0" lang="en-US" sz="1800" i="0" u="none" strike="noStrike" kern="1200" cap="none" spc="0" normalizeH="0" baseline="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Authentication of Key Biological and/or Chemical Resources</a:t>
                      </a:r>
                    </a:p>
                    <a:p>
                      <a:pPr marL="228600" indent="-228600">
                        <a:spcBef>
                          <a:spcPts val="600"/>
                        </a:spcBef>
                        <a:buClr>
                          <a:srgbClr val="0F7FC9"/>
                        </a:buClr>
                        <a:buFont typeface="Arial" pitchFamily="34" charset="0"/>
                        <a:buChar char="•"/>
                        <a:defRPr/>
                      </a:pPr>
                      <a:r>
                        <a:rPr kumimoji="0" lang="en-US" sz="1800" i="0" u="none" strike="noStrike" kern="1200" cap="none" spc="0" normalizeH="0" baseline="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Budget and Period of Support</a:t>
                      </a:r>
                    </a:p>
                  </a:txBody>
                  <a:tcPr>
                    <a:solidFill>
                      <a:schemeClr val="accent5">
                        <a:lumMod val="40000"/>
                        <a:lumOff val="60000"/>
                      </a:schemeClr>
                    </a:solidFill>
                  </a:tcPr>
                </a:tc>
                <a:extLst>
                  <a:ext uri="{0D108BD9-81ED-4DB2-BD59-A6C34878D82A}">
                    <a16:rowId xmlns:a16="http://schemas.microsoft.com/office/drawing/2014/main" val="3463998310"/>
                  </a:ext>
                </a:extLst>
              </a:tr>
            </a:tbl>
          </a:graphicData>
        </a:graphic>
      </p:graphicFrame>
      <p:sp>
        <p:nvSpPr>
          <p:cNvPr id="12" name="Slide Number Placeholder">
            <a:extLst>
              <a:ext uri="{FF2B5EF4-FFF2-40B4-BE49-F238E27FC236}">
                <a16:creationId xmlns:a16="http://schemas.microsoft.com/office/drawing/2014/main" id="{D926178C-B334-DDFB-57F3-5035B8EABAC2}"/>
              </a:ext>
              <a:ext uri="{C183D7F6-B498-43B3-948B-1728B52AA6E4}">
                <adec:decorative xmlns:adec="http://schemas.microsoft.com/office/drawing/2017/decorative" val="1"/>
              </a:ext>
            </a:extLst>
          </p:cNvPr>
          <p:cNvSpPr>
            <a:spLocks noGrp="1"/>
          </p:cNvSpPr>
          <p:nvPr>
            <p:ph type="sldNum" sz="quarter" idx="12"/>
          </p:nvPr>
        </p:nvSpPr>
        <p:spPr>
          <a:xfrm>
            <a:off x="8656320" y="6356350"/>
            <a:ext cx="2743200" cy="365125"/>
          </a:xfrm>
          <a:prstGeom prst="rect">
            <a:avLst/>
          </a:prstGeom>
        </p:spPr>
        <p:txBody>
          <a:bodyPr/>
          <a:lstStyle>
            <a:lvl1pPr>
              <a:defRPr sz="12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fld id="{A7DDB576-49B3-42E2-89EA-6E35EA8EF806}" type="slidenum">
              <a:rPr lang="en-US" smtClean="0"/>
              <a:pPr/>
              <a:t>11</a:t>
            </a:fld>
            <a:endParaRPr lang="en-US"/>
          </a:p>
        </p:txBody>
      </p:sp>
      <p:sp>
        <p:nvSpPr>
          <p:cNvPr id="4" name="Rectangle 3">
            <a:extLst>
              <a:ext uri="{FF2B5EF4-FFF2-40B4-BE49-F238E27FC236}">
                <a16:creationId xmlns:a16="http://schemas.microsoft.com/office/drawing/2014/main" id="{330A2A29-CE7D-BB9E-CDB5-79548B3C2452}"/>
              </a:ext>
            </a:extLst>
          </p:cNvPr>
          <p:cNvSpPr/>
          <p:nvPr/>
        </p:nvSpPr>
        <p:spPr>
          <a:xfrm>
            <a:off x="9786620" y="3655759"/>
            <a:ext cx="1612900" cy="89935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Moving to I/C</a:t>
            </a:r>
          </a:p>
        </p:txBody>
      </p:sp>
      <p:sp>
        <p:nvSpPr>
          <p:cNvPr id="5" name="Rectangle 4">
            <a:extLst>
              <a:ext uri="{FF2B5EF4-FFF2-40B4-BE49-F238E27FC236}">
                <a16:creationId xmlns:a16="http://schemas.microsoft.com/office/drawing/2014/main" id="{C83F0FAD-2772-5A3B-50ED-185802411368}"/>
              </a:ext>
            </a:extLst>
          </p:cNvPr>
          <p:cNvSpPr/>
          <p:nvPr/>
        </p:nvSpPr>
        <p:spPr>
          <a:xfrm>
            <a:off x="0" y="3429000"/>
            <a:ext cx="1612900" cy="89935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Moving to Approach</a:t>
            </a:r>
          </a:p>
        </p:txBody>
      </p:sp>
      <p:sp>
        <p:nvSpPr>
          <p:cNvPr id="9" name="Rectangle 8">
            <a:extLst>
              <a:ext uri="{FF2B5EF4-FFF2-40B4-BE49-F238E27FC236}">
                <a16:creationId xmlns:a16="http://schemas.microsoft.com/office/drawing/2014/main" id="{4FFFA95D-4E2F-F224-532F-5F9CC54AD0CA}"/>
              </a:ext>
            </a:extLst>
          </p:cNvPr>
          <p:cNvSpPr/>
          <p:nvPr/>
        </p:nvSpPr>
        <p:spPr>
          <a:xfrm>
            <a:off x="10812332" y="4965645"/>
            <a:ext cx="1612900" cy="89935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Still with Reviewers</a:t>
            </a:r>
          </a:p>
        </p:txBody>
      </p:sp>
      <p:sp>
        <p:nvSpPr>
          <p:cNvPr id="10" name="Rectangle 9">
            <a:extLst>
              <a:ext uri="{FF2B5EF4-FFF2-40B4-BE49-F238E27FC236}">
                <a16:creationId xmlns:a16="http://schemas.microsoft.com/office/drawing/2014/main" id="{13564622-98A8-DF11-EA67-6228EB047856}"/>
              </a:ext>
            </a:extLst>
          </p:cNvPr>
          <p:cNvSpPr/>
          <p:nvPr/>
        </p:nvSpPr>
        <p:spPr>
          <a:xfrm>
            <a:off x="-53592" y="4831240"/>
            <a:ext cx="1612900" cy="89935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Still with Reviewers</a:t>
            </a:r>
          </a:p>
        </p:txBody>
      </p:sp>
      <p:sp>
        <p:nvSpPr>
          <p:cNvPr id="11" name="Left Brace 10">
            <a:extLst>
              <a:ext uri="{FF2B5EF4-FFF2-40B4-BE49-F238E27FC236}">
                <a16:creationId xmlns:a16="http://schemas.microsoft.com/office/drawing/2014/main" id="{4040EFFD-7A2C-42AD-7611-CA342922ADC8}"/>
              </a:ext>
            </a:extLst>
          </p:cNvPr>
          <p:cNvSpPr/>
          <p:nvPr/>
        </p:nvSpPr>
        <p:spPr>
          <a:xfrm>
            <a:off x="1459652" y="3429000"/>
            <a:ext cx="384891" cy="1000950"/>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98C046B9-97EF-6FDC-E04B-B8AE465CBEE3}"/>
              </a:ext>
            </a:extLst>
          </p:cNvPr>
          <p:cNvSpPr/>
          <p:nvPr/>
        </p:nvSpPr>
        <p:spPr>
          <a:xfrm>
            <a:off x="1413258" y="4602052"/>
            <a:ext cx="384891" cy="1314750"/>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Left Brace 13">
            <a:extLst>
              <a:ext uri="{FF2B5EF4-FFF2-40B4-BE49-F238E27FC236}">
                <a16:creationId xmlns:a16="http://schemas.microsoft.com/office/drawing/2014/main" id="{737F704A-0240-B1F4-B754-D03BA234F12A}"/>
              </a:ext>
            </a:extLst>
          </p:cNvPr>
          <p:cNvSpPr/>
          <p:nvPr/>
        </p:nvSpPr>
        <p:spPr>
          <a:xfrm rot="10800000">
            <a:off x="9198334" y="3530600"/>
            <a:ext cx="384891" cy="1314750"/>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Left Brace 14">
            <a:extLst>
              <a:ext uri="{FF2B5EF4-FFF2-40B4-BE49-F238E27FC236}">
                <a16:creationId xmlns:a16="http://schemas.microsoft.com/office/drawing/2014/main" id="{49A437B1-9346-BC64-7071-2511FF674334}"/>
              </a:ext>
            </a:extLst>
          </p:cNvPr>
          <p:cNvSpPr/>
          <p:nvPr/>
        </p:nvSpPr>
        <p:spPr>
          <a:xfrm rot="10800000">
            <a:off x="10524582" y="4757945"/>
            <a:ext cx="384891" cy="1314750"/>
          </a:xfrm>
          <a:prstGeom prst="lef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360285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72092D5DB359459D7351CDA26D986B" ma:contentTypeVersion="16" ma:contentTypeDescription="Create a new document." ma:contentTypeScope="" ma:versionID="9e26d17a23abbdcaf2c96fd882c10962">
  <xsd:schema xmlns:xsd="http://www.w3.org/2001/XMLSchema" xmlns:xs="http://www.w3.org/2001/XMLSchema" xmlns:p="http://schemas.microsoft.com/office/2006/metadata/properties" xmlns:ns2="b1b59a32-ab65-4d3f-ab49-30dd2082aec1" xmlns:ns3="f2949d7a-a3f4-4f26-a409-3863ab6ed623" targetNamespace="http://schemas.microsoft.com/office/2006/metadata/properties" ma:root="true" ma:fieldsID="98d57cd9207abf3420d875226a92302c" ns2:_="" ns3:_="">
    <xsd:import namespace="b1b59a32-ab65-4d3f-ab49-30dd2082aec1"/>
    <xsd:import namespace="f2949d7a-a3f4-4f26-a409-3863ab6ed62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b59a32-ab65-4d3f-ab49-30dd2082ae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92fa3da-db31-45ba-92de-38f16e295a4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949d7a-a3f4-4f26-a409-3863ab6ed62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05ded696-dd9c-4491-921c-078bf73023dd}" ma:internalName="TaxCatchAll" ma:showField="CatchAllData" ma:web="f2949d7a-a3f4-4f26-a409-3863ab6ed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2949d7a-a3f4-4f26-a409-3863ab6ed623" xsi:nil="true"/>
    <lcf76f155ced4ddcb4097134ff3c332f xmlns="b1b59a32-ab65-4d3f-ab49-30dd2082aec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066755-B6ED-44CD-88E9-97B6DFB200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b59a32-ab65-4d3f-ab49-30dd2082aec1"/>
    <ds:schemaRef ds:uri="f2949d7a-a3f4-4f26-a409-3863ab6ed6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71E0617-57AC-4202-A608-808369DD1EDC}">
  <ds:schemaRefs>
    <ds:schemaRef ds:uri="http://schemas.microsoft.com/office/2006/metadata/properties"/>
    <ds:schemaRef ds:uri="http://schemas.microsoft.com/office/infopath/2007/PartnerControls"/>
    <ds:schemaRef ds:uri="ad746b03-77c3-4bdf-ad05-cd2c2553a252"/>
    <ds:schemaRef ds:uri="b04c742c-40fc-4c7b-b803-431b46f6455a"/>
    <ds:schemaRef ds:uri="f2949d7a-a3f4-4f26-a409-3863ab6ed623"/>
    <ds:schemaRef ds:uri="b1b59a32-ab65-4d3f-ab49-30dd2082aec1"/>
  </ds:schemaRefs>
</ds:datastoreItem>
</file>

<file path=customXml/itemProps3.xml><?xml version="1.0" encoding="utf-8"?>
<ds:datastoreItem xmlns:ds="http://schemas.openxmlformats.org/officeDocument/2006/customXml" ds:itemID="{1923CF6D-EEDE-4B8F-999E-3115E7A49D7F}">
  <ds:schemaRefs>
    <ds:schemaRef ds:uri="http://schemas.microsoft.com/sharepoint/v3/contenttype/forms"/>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178</TotalTime>
  <Words>1327</Words>
  <Application>Microsoft Office PowerPoint</Application>
  <PresentationFormat>Widescreen</PresentationFormat>
  <Paragraphs>156</Paragraphs>
  <Slides>11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Open Sans</vt:lpstr>
      <vt:lpstr>Open Sans ExtraBold</vt:lpstr>
      <vt:lpstr>Open Sans Light</vt:lpstr>
      <vt:lpstr>Open Sans Light ITALIC</vt:lpstr>
      <vt:lpstr>1_Office Theme</vt:lpstr>
      <vt:lpstr>Simplifying Review Framework for NIH Research Project Grants </vt:lpstr>
      <vt:lpstr>Purpose of Presentation</vt:lpstr>
      <vt:lpstr>Refresh on NIH Review Process</vt:lpstr>
      <vt:lpstr>Motivation: Simplified Review Framework</vt:lpstr>
      <vt:lpstr>Changes Coming: Simplifying Review of Research Project Grant Applications</vt:lpstr>
      <vt:lpstr>Detail on Simplifying Review changes</vt:lpstr>
      <vt:lpstr>The Simplified Review Framework Reorganizes Five Regulatory Criteria into Three Factors</vt:lpstr>
      <vt:lpstr>Details on Factor 1- Importance of the Research</vt:lpstr>
      <vt:lpstr>Details on Factor 2 -  Rigor and Feasibility </vt:lpstr>
      <vt:lpstr>Details on Factor 3- Expertise and Resources</vt:lpstr>
      <vt:lpstr>The Simplified Review Framework Reduces Additional Review Criteria and Considerations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Drop-in slides</dc:title>
  <dc:creator>Roberts, Ben (NIH/OD) [E]</dc:creator>
  <cp:lastModifiedBy>Abrams, Jessica M.</cp:lastModifiedBy>
  <cp:revision>7</cp:revision>
  <dcterms:created xsi:type="dcterms:W3CDTF">2023-09-27T18:04:07Z</dcterms:created>
  <dcterms:modified xsi:type="dcterms:W3CDTF">2024-10-21T22:02:02Z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0x0101003572092D5DB359459D7351CDA26D986B</vt:lpwstr>
  </property>
  <property fmtid="{D5CDD505-2E9C-101B-9397-08002B2CF9AE}" pid="3" name="MediaServiceImageTags">
    <vt:lpwstr/>
  </property>
</Properties>
</file>